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4" r:id="rId1"/>
  </p:sldMasterIdLst>
  <p:sldIdLst>
    <p:sldId id="256" r:id="rId2"/>
    <p:sldId id="257" r:id="rId3"/>
    <p:sldId id="260" r:id="rId4"/>
    <p:sldId id="261" r:id="rId5"/>
    <p:sldId id="265" r:id="rId6"/>
    <p:sldId id="258" r:id="rId7"/>
    <p:sldId id="259" r:id="rId8"/>
    <p:sldId id="262" r:id="rId9"/>
    <p:sldId id="264" r:id="rId10"/>
    <p:sldId id="266" r:id="rId11"/>
    <p:sldId id="267" r:id="rId12"/>
    <p:sldId id="269" r:id="rId13"/>
    <p:sldId id="270" r:id="rId14"/>
    <p:sldId id="271" r:id="rId15"/>
    <p:sldId id="272" r:id="rId16"/>
    <p:sldId id="279" r:id="rId17"/>
    <p:sldId id="274" r:id="rId18"/>
    <p:sldId id="275" r:id="rId19"/>
    <p:sldId id="276" r:id="rId20"/>
    <p:sldId id="277" r:id="rId21"/>
    <p:sldId id="27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9-06T21:33:55.932"/>
    </inkml:context>
    <inkml:brush xml:id="br0">
      <inkml:brushProperty name="width" value="0.1" units="cm"/>
      <inkml:brushProperty name="height" value="0.1" units="cm"/>
      <inkml:brushProperty name="color" value="#FFFFFF"/>
    </inkml:brush>
  </inkml:definitions>
  <inkml:trace contextRef="#ctx0" brushRef="#br0">289 112 24575,'29'2'0,"-1"1"0,0 2 0,-1 1 0,29 9 0,-9-2 0,59 12 0,132 13 0,-163-28 0,74 5 0,-116-14 0,5 0 0,0 0 0,1-3 0,61-9 0,-70 4 0,-13 5 0,1-2 0,-1 0 0,-1-1 0,1-1 0,-1 0 0,24-14 0,-7 2 0,-23 13 0,-1 0 0,0 0 0,0-1 0,-1 0 0,15-13 0,-22 18 0,-1 1 0,1-1 0,-1 1 0,0-1 0,1 1 0,-1-1 0,0 1 0,1-1 0,-1 1 0,0-1 0,0 0 0,0 1 0,1-1 0,-1 1 0,0-1 0,0 0 0,0 1 0,0-1 0,0 0 0,0 1 0,0-1 0,0 1 0,-1-1 0,1 0 0,0 1 0,0-1 0,-1 0 0,1 0 0,-1-1 0,0 1 0,0 0 0,-1-1 0,1 1 0,0 0 0,0 0 0,-1 0 0,1 0 0,-2-1 0,-42-18 0,38 17 0,-17-5 0,0 1 0,0 2 0,-1 0 0,-49-3 0,-105 9 0,76 1 0,-19-3 0,-122 3 0,134 12 0,50-5 0,55-8 0,-1-1 0,1 1 0,-1 1 0,1-1 0,0 1 0,-1 0 0,1 0 0,0 1 0,0-1 0,1 1 0,-1 0 0,-6 6 0,8-6 0,0 0 0,1 0 0,0 0 0,0 0 0,0 0 0,0 1 0,0-1 0,1 1 0,-1-1 0,1 1 0,0 0 0,0-1 0,0 1 0,1 0 0,-1 0 0,1 0 0,0-1 0,1 9 0,-1-10 0,0 1 0,1 0 0,0 0 0,-1-1 0,1 1 0,0-1 0,0 1 0,1 0 0,-1-1 0,0 0 0,1 1 0,0-1 0,-1 0 0,1 0 0,0 0 0,0 0 0,0 0 0,0 0 0,1-1 0,-1 1 0,0-1 0,1 1 0,-1-1 0,1 0 0,-1 0 0,1 0 0,0 0 0,-1-1 0,1 1 0,3 0 0,11 1 0,-1 0 0,1-2 0,32-1 0,-26-1 0,417-2 0,-307 5 0,-106 0 0,0 2 0,0 1 0,49 15 0,-42-10 0,60 8 0,-77-16 0,-2 1 0,1 0 0,-1-2 0,17-1 0,-28 1 0,-1 0 0,0-1 0,1 1 0,-1-1 0,0 0 0,0 0 0,0 0 0,0-1 0,1 1 0,-2-1 0,1 1 0,0-1 0,0 0 0,0 0 0,-1 0 0,1-1 0,-1 1 0,0-1 0,4-5 0,-1-1 0,0-1 0,-1 0 0,-1 0 0,1 0 0,1-13 0,-3 16 0,-1 1 0,-1-1 0,1 0 0,-1 1 0,0-1 0,0 1 0,-1-1 0,0 0 0,-2-9 0,1 13 0,1 1 0,-1 0 0,1 0 0,-1 0 0,0 0 0,1 0 0,-1 0 0,0 0 0,-1 0 0,1 1 0,0-1 0,0 1 0,-1-1 0,1 1 0,0 0 0,-1 0 0,0 0 0,1 1 0,-1-1 0,1 0 0,-6 0 0,-8-1 0,1 1 0,-23 1 0,33 0 0,-177 16 0,12-1 0,130-13 0,5 0 0,0-2 0,-49-5 0,81 4 0,0 1 0,0-1 0,1 0 0,-1 0 0,0 0 0,1 0 0,-1 0 0,1-1 0,0 1 0,-1-1 0,1 0 0,0 1 0,-3-5 0,4 6 0,1 0 0,0-1 0,-1 1 0,1-1 0,0 1 0,-1-1 0,1 1 0,0-1 0,0 1 0,0-1 0,0 1 0,-1-1 0,1 1 0,0-1 0,0 1 0,0-1 0,0 1 0,0-1 0,0 1 0,0-1 0,1 1 0,-1-1 0,0 1 0,0-1 0,0 1 0,0-1 0,1 0 0,0 0 0,0 0 0,0 0 0,0 0 0,1 0 0,-1 0 0,0 0 0,0 0 0,1 1 0,-1-1 0,1 1 0,-1-1 0,0 1 0,1-1 0,2 0 0,34-5 0,-38 6 0,1 0 0,-1 0 0,0 0 0,0 0 0,0 0 0,0 0 0,0 0 0,1 0 0,-1 1 0,0-1 0,0 0 0,0 0 0,0 0 0,1 0 0,-1-1 0,0 1 0,0 0 0,0 0 0,0 0 0,0 0 0,1 0 0,-1 0 0,0 0 0,0 0 0,0 0 0,0 0 0,0 0 0,1 0 0,-1 0 0,0-1 0,0 1 0,0 0 0,0 0 0,0 0 0,0 0 0,0 0 0,0 0 0,0-1 0,1 1 0,-1 0 0,0 0 0,0 0 0,0 0 0,0-1 0,0 1 0,0 0 0,0 0 0,0 0 0,-9-5 0,-15-3 0,-15 2 0,0 1 0,0 3 0,0 1 0,-55 6 0,91-5 0,-1 0 0,0 1 0,0 0 0,1 0 0,-1 0 0,0 0 0,1 1 0,-4 1 0,6-3 0,1 1 0,-1-1 0,1 0 0,0 0 0,-1 1 0,1-1 0,-1 1 0,1-1 0,0 0 0,-1 1 0,1-1 0,0 1 0,-1-1 0,1 1 0,0-1 0,0 1 0,0-1 0,-1 1 0,1-1 0,0 1 0,0-1 0,0 1 0,0 0 0,0 0 0,1 0 0,-1 0 0,0 0 0,1 0 0,-1 0 0,1 0 0,0 0 0,-1 0 0,1 0 0,0-1 0,-1 1 0,1 0 0,0 0 0,0-1 0,-1 1 0,3 0 0,58 41 0,91 47 0,-123-72 0,-17-10 0,-1-1 0,1 0 0,1 0 0,-1-1 0,15 3 0,-23-7 0,0 0 0,0-1 0,1 1 0,-1-1 0,0 0 0,0-1 0,0 1 0,0-1 0,1 1 0,-1-1 0,0-1 0,0 1 0,0 0 0,-1-1 0,1 0 0,0 0 0,-1 0 0,1 0 0,-1-1 0,0 1 0,4-5 0,0 1 0,-1 0 0,0-1 0,0 0 0,-1-1 0,1 1 0,-2-1 0,7-12 0,-10 18 0,0 0 0,-1 0 0,1 0 0,0 0 0,-1 0 0,1 0 0,-1 0 0,1 0 0,-1 0 0,0 0 0,0 0 0,0 0 0,0 0 0,0 0 0,-1 0 0,1 0 0,-1 0 0,1 0 0,-1 0 0,0 0 0,0 0 0,1 0 0,-1 0 0,-1 0 0,1 1 0,0-1 0,0 0 0,-1 1 0,1-1 0,-1 1 0,1-1 0,-1 1 0,1 0 0,-1 0 0,0 0 0,0 0 0,0 0 0,-2-1 0,-6-1 0,0 0 0,0 0 0,0 1 0,0 0 0,0 1 0,-1 0 0,-14 1 0,-74 8 0,88-6 0,0 0 0,0 1 0,0 0 0,0 1 0,1 0 0,0 1 0,-15 9 0,-66 51 0,70-50 0,-298 205 0,269-191 0,-2-2 0,-1-2 0,-1-2 0,-88 24 0,134-45 0,-1-1 0,1 1 0,-11 0 0,18-2 0,-1 0 0,1 0 0,0-1 0,-1 1 0,1 0 0,0 0 0,-1-1 0,1 1 0,0-1 0,-1 1 0,1-1 0,-1 0 0,1 1 0,1-1 0,-1 1 0,1-1 0,0 1 0,-1-1 0,1 1 0,0-1 0,-1 1 0,1-1 0,0 0 0,0 1 0,-1-1 0,1 1 0,0-1 0,0 0 0,0 1 0,0-1 0,0 1 0,0-1 0,0 0 0,0 1 0,0-1 0,0 1 0,0-1 0,0 0 0,1 1 0,-1-2 0,2-1 0,-1 0 0,1 0 0,-1 0 0,1 1 0,0-1 0,0 0 0,0 1 0,1-1 0,-1 1 0,1 0 0,-1 0 0,1 0 0,0 0 0,-1 0 0,5-1 0,8-5 0,28-10 0,-29 13 0,80-31 0,125-30 0,-188 61 0,0 1 0,1 2 0,57 3 0,-37 0 0,-40 0 0,0 1 0,19 4 0,-23-4 0,0 0 0,0 0 0,0-1 0,0 0 0,0-1 0,16-1 0,-23 1 0,0 0 0,0 0 0,0-1 0,0 1 0,0 0 0,0-1 0,0 1 0,0 0 0,0-1 0,0 0 0,0 1 0,0-1 0,-1 1 0,1-1 0,0 0 0,0 0 0,-1 1 0,1-1 0,0 0 0,-1 0 0,1 0 0,-1 0 0,1 0 0,-1 0 0,1-1 0,1-28 0,-3 28 0,1-1 0,0 0 0,0 0 0,0 0 0,0 1 0,0-1 0,1 0 0,-1 0 0,1 1 0,-1-1 0,1 0 0,0 1 0,0-1 0,1 1 0,1-4 0,-1 4 0,1-1 0,0 1 0,0 0 0,0 0 0,0 0 0,0 0 0,1 0 0,-1 1 0,0-1 0,1 1 0,-1 0 0,1 0 0,-1 0 0,1 1 0,0-1 0,-1 1 0,8 0 0,5 1 0,0 1 0,30 6 0,-6 0 0,1 1 0,-28-5 0,0-1 0,1 0 0,15 0 0,-27-3 0,1 0 0,0 0 0,0 0 0,0 0 0,0-1 0,-1 1 0,1-1 0,0 1 0,0-1 0,-1 0 0,1 0 0,-1-1 0,1 1 0,-1 0 0,1-1 0,-1 0 0,0 1 0,0-1 0,4-4 0,0-3 0,0 0 0,-1 0 0,0 0 0,-1-1 0,0 0 0,0 0 0,2-10 0,14-37 0,-14 46 0,-1 0 0,-6 11 0,0-1 0,0 1 0,0 0 0,0 0 0,0-1 0,0 1 0,0 0 0,0 0 0,1 0 0,-1 0 0,0 0 0,0 0 0,0 0 0,0 1 0,0-1 0,0 0 0,-1 1 0,-17 3 0,-41 8 0,-1-2 0,-100 3 0,-73-15-1365,209 2-5461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9-06T21:34:08.522"/>
    </inkml:context>
    <inkml:brush xml:id="br0">
      <inkml:brushProperty name="width" value="0.1" units="cm"/>
      <inkml:brushProperty name="height" value="0.1" units="cm"/>
      <inkml:brushProperty name="color" value="#FFFFFF"/>
    </inkml:brush>
  </inkml:definitions>
  <inkml:trace contextRef="#ctx0" brushRef="#br0">123 28 24575,'2'26'0,"1"0"0,1 0 0,1 0 0,10 27 0,31 78 0,-45-126 0,1 1 0,-1-1 0,1 0 0,0 1 0,1-1 0,-1 0 0,1-1 0,0 1 0,0 0 0,1-1 0,-1 0 0,1 0 0,6 6 0,-10-10 0,1 0 0,-1 0 0,0 0 0,0 0 0,0 0 0,1-1 0,-1 1 0,0 0 0,0 0 0,0 0 0,1 0 0,-1 0 0,0 0 0,0 0 0,0-1 0,1 1 0,-1 0 0,0 0 0,0 0 0,0-1 0,0 1 0,0 0 0,1 0 0,-1 0 0,0-1 0,0 1 0,0 0 0,0 0 0,0 0 0,0-1 0,0 1 0,0 0 0,0 0 0,0-1 0,0 1 0,0 0 0,0 0 0,0 0 0,0-1 0,0 1 0,0 0 0,0 0 0,0-1 0,0 1 0,-1 0 0,1 0 0,-1-15 0,-4-11 0,-2 1 0,-1 0 0,-15-32 0,13 36 0,1-1 0,1-1 0,2 1 0,-8-40 0,14 60 0,0 1 0,-1-1 0,1 0 0,0 0 0,0 0 0,0 1 0,1-1 0,-1 0 0,0 0 0,1 1 0,-1-1 0,1 0 0,-1 1 0,1-1 0,0 0 0,-1 1 0,1-1 0,0 1 0,0-1 0,0 1 0,1 0 0,-1-1 0,0 1 0,0 0 0,1 0 0,1-2 0,-1 3 0,0-1 0,0 0 0,1 1 0,-1-1 0,0 1 0,0 0 0,0-1 0,1 1 0,-1 0 0,0 1 0,0-1 0,1 0 0,-1 1 0,0-1 0,0 1 0,0-1 0,0 1 0,0 0 0,0 0 0,2 1 0,-4-2 0,0 0 0,0 0 0,0 0 0,-1 0 0,1 0 0,0 0 0,0 0 0,0 0 0,0 0 0,0 0 0,-1 1 0,1-1 0,0 0 0,0 0 0,0 0 0,0 0 0,-1 0 0,1 0 0,0 0 0,0 0 0,0 0 0,0 0 0,0 1 0,0-1 0,-1 0 0,1 0 0,0 0 0,0 0 0,0 0 0,0 1 0,0-1 0,0 0 0,0 0 0,0 0 0,0 0 0,0 0 0,0 1 0,0-1 0,0 0 0,0 0 0,0 0 0,0 0 0,0 1 0,0-1 0,0 0 0,0 0 0,0 0 0,0 0 0,0 1 0,0-1 0,0 0 0,0 0 0,0 0 0,0 0 0,1 0 0,-1 1 0,0-1 0,0 0 0,0 0 0,0 0 0,0 0 0,0 0 0,1 0 0,-1 0 0,0 1 0,-15 1 0,-4-2 0,0-1 0,0-1 0,1 0 0,-1-2 0,1 0 0,-27-10 0,31 9 0,-13-5 0,24 5 0,16 1 0,-2 3 0,0 0 0,1 1 0,-1 0 0,0 1 0,0 1 0,16 3 0,-25-5 0,0 1 0,1 0 0,-1-1 0,0 1 0,0 1 0,0-1 0,1 0 0,-1 0 0,0 1 0,-1-1 0,1 1 0,0-1 0,0 1 0,-1 0 0,1 0 0,-1 0 0,1 0 0,-1 0 0,0 0 0,0 0 0,0 1 0,0-1 0,0 0 0,0 0 0,-1 1 0,1-1 0,-1 1 0,0-1 0,1 0 0,-1 1 0,0-1 0,-1 1 0,1-1 0,0 1 0,-1-1 0,0 3 0,-9 32 0,-1 0 0,-20 43 0,30-77 0,-13 23 0,14-26 0,0 1 0,0-1 0,0 0 0,0 0 0,0 0 0,0 1 0,-1-1 0,1 0 0,0 0 0,0 0 0,0 0 0,0 1 0,-1-1 0,1 0 0,0 0 0,0 0 0,0 0 0,-1 0 0,1 0 0,0 0 0,0 0 0,0 0 0,-1 1 0,1-1 0,0 0 0,0 0 0,-1 0 0,1 0 0,0 0 0,0 0 0,0 0 0,-1-1 0,1 1 0,0 0 0,-5-14 0,-7-95 0,11 103 0,1-1 0,-1 1 0,1-1 0,0 0 0,1 1 0,0-1 0,0 1 0,0-1 0,4-9 0,-4 14 0,0-1 0,1 0 0,-1 1 0,1-1 0,0 1 0,-1 0 0,1 0 0,0 0 0,0 0 0,1 0 0,-1 0 0,0 0 0,1 0 0,-1 1 0,1 0 0,-1-1 0,1 1 0,0 0 0,0 0 0,-1 0 0,1 1 0,0-1 0,3 0 0,3 0 57,1 0 0,-1 1 0,0 0 0,0 0 0,12 2 0,-18-1-164,1-1 0,0 1 1,-1 0-1,1 1 0,-1-1 1,1 1-1,-1-1 0,0 1 1,0 0-1,0 0 0,0 1 1,0-1-1,0 0 0,0 1 1,3 4-1,4 10-6719</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9-06T21:34:14.729"/>
    </inkml:context>
    <inkml:brush xml:id="br0">
      <inkml:brushProperty name="width" value="0.1" units="cm"/>
      <inkml:brushProperty name="height" value="0.1" units="cm"/>
      <inkml:brushProperty name="color" value="#FFFFFF"/>
    </inkml:brush>
  </inkml:definitions>
  <inkml:trace contextRef="#ctx0" brushRef="#br0">153 327 24575,'1'-90'0,"-3"-101"0,2 188 0,0-1 0,-1 1 0,1 0 0,-1 0 0,0-1 0,1 1 0,-2 0 0,1 0 0,0 0 0,-2-3 0,2 5 0,1 1 0,-1-1 0,1 0 0,-1 1 0,1 0 0,-1-1 0,1 1 0,-1-1 0,0 1 0,1 0 0,-1-1 0,0 1 0,1 0 0,-1 0 0,0-1 0,1 1 0,-1 0 0,0 0 0,-1 0 0,1 0 0,-1 0 0,0 1 0,1-1 0,-1 1 0,0-1 0,1 1 0,-1-1 0,1 1 0,-1 0 0,1 0 0,-3 1 0,-6 6-227,-2 0-1,1-2 1,-1 1-1,0-1 1,-15 5-1,5-5-6598</inkml:trace>
</inkml:ink>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65A18AC-E36B-49FA-B466-DC7B563C86DA}" type="datetimeFigureOut">
              <a:rPr lang="en-US" smtClean="0"/>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C0625A-C5D7-45BE-BB77-DEEC36B63BDF}" type="slidenum">
              <a:rPr lang="en-US" smtClean="0"/>
              <a:t>‹#›</a:t>
            </a:fld>
            <a:endParaRPr lang="en-US"/>
          </a:p>
        </p:txBody>
      </p:sp>
    </p:spTree>
    <p:extLst>
      <p:ext uri="{BB962C8B-B14F-4D97-AF65-F5344CB8AC3E}">
        <p14:creationId xmlns:p14="http://schemas.microsoft.com/office/powerpoint/2010/main" val="1563777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5A18AC-E36B-49FA-B466-DC7B563C86DA}" type="datetimeFigureOut">
              <a:rPr lang="en-US" smtClean="0"/>
              <a:t>9/7/2022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C0625A-C5D7-45BE-BB77-DEEC36B63BDF}" type="slidenum">
              <a:rPr lang="en-US" smtClean="0"/>
              <a:t>‹#›</a:t>
            </a:fld>
            <a:endParaRPr lang="en-US"/>
          </a:p>
        </p:txBody>
      </p:sp>
    </p:spTree>
    <p:extLst>
      <p:ext uri="{BB962C8B-B14F-4D97-AF65-F5344CB8AC3E}">
        <p14:creationId xmlns:p14="http://schemas.microsoft.com/office/powerpoint/2010/main" val="26957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5A18AC-E36B-49FA-B466-DC7B563C86DA}" type="datetimeFigureOut">
              <a:rPr lang="en-US" smtClean="0"/>
              <a:t>9/7/2022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C0625A-C5D7-45BE-BB77-DEEC36B63BDF}" type="slidenum">
              <a:rPr lang="en-US" smtClean="0"/>
              <a:t>‹#›</a:t>
            </a:fld>
            <a:endParaRPr lang="en-US"/>
          </a:p>
        </p:txBody>
      </p:sp>
    </p:spTree>
    <p:extLst>
      <p:ext uri="{BB962C8B-B14F-4D97-AF65-F5344CB8AC3E}">
        <p14:creationId xmlns:p14="http://schemas.microsoft.com/office/powerpoint/2010/main" val="2937397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5A18AC-E36B-49FA-B466-DC7B563C86DA}" type="datetimeFigureOut">
              <a:rPr lang="en-US" smtClean="0"/>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C0625A-C5D7-45BE-BB77-DEEC36B63BDF}" type="slidenum">
              <a:rPr lang="en-US" smtClean="0"/>
              <a:t>‹#›</a:t>
            </a:fld>
            <a:endParaRPr lang="en-US"/>
          </a:p>
        </p:txBody>
      </p:sp>
    </p:spTree>
    <p:extLst>
      <p:ext uri="{BB962C8B-B14F-4D97-AF65-F5344CB8AC3E}">
        <p14:creationId xmlns:p14="http://schemas.microsoft.com/office/powerpoint/2010/main" val="24690108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5A18AC-E36B-49FA-B466-DC7B563C86DA}" type="datetimeFigureOut">
              <a:rPr lang="en-US" smtClean="0"/>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C0625A-C5D7-45BE-BB77-DEEC36B63BDF}" type="slidenum">
              <a:rPr lang="en-US" smtClean="0"/>
              <a:t>‹#›</a:t>
            </a:fld>
            <a:endParaRPr lang="en-US"/>
          </a:p>
        </p:txBody>
      </p:sp>
    </p:spTree>
    <p:extLst>
      <p:ext uri="{BB962C8B-B14F-4D97-AF65-F5344CB8AC3E}">
        <p14:creationId xmlns:p14="http://schemas.microsoft.com/office/powerpoint/2010/main" val="30861815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F65A18AC-E36B-49FA-B466-DC7B563C86DA}" type="datetimeFigureOut">
              <a:rPr lang="en-US" smtClean="0"/>
              <a:t>9/7/2022</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BC0625A-C5D7-45BE-BB77-DEEC36B63BDF}" type="slidenum">
              <a:rPr lang="en-US" smtClean="0"/>
              <a:t>‹#›</a:t>
            </a:fld>
            <a:endParaRPr lang="en-US"/>
          </a:p>
        </p:txBody>
      </p:sp>
    </p:spTree>
    <p:extLst>
      <p:ext uri="{BB962C8B-B14F-4D97-AF65-F5344CB8AC3E}">
        <p14:creationId xmlns:p14="http://schemas.microsoft.com/office/powerpoint/2010/main" val="2837656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F65A18AC-E36B-49FA-B466-DC7B563C86DA}" type="datetimeFigureOut">
              <a:rPr lang="en-US" smtClean="0"/>
              <a:t>9/7/2022</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7BC0625A-C5D7-45BE-BB77-DEEC36B63BDF}" type="slidenum">
              <a:rPr lang="en-US" smtClean="0"/>
              <a:t>‹#›</a:t>
            </a:fld>
            <a:endParaRPr lang="en-US"/>
          </a:p>
        </p:txBody>
      </p:sp>
    </p:spTree>
    <p:extLst>
      <p:ext uri="{BB962C8B-B14F-4D97-AF65-F5344CB8AC3E}">
        <p14:creationId xmlns:p14="http://schemas.microsoft.com/office/powerpoint/2010/main" val="1103373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F65A18AC-E36B-49FA-B466-DC7B563C86DA}" type="datetimeFigureOut">
              <a:rPr lang="en-US" smtClean="0"/>
              <a:t>9/7/2022</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7BC0625A-C5D7-45BE-BB77-DEEC36B63BDF}" type="slidenum">
              <a:rPr lang="en-US" smtClean="0"/>
              <a:t>‹#›</a:t>
            </a:fld>
            <a:endParaRPr lang="en-US"/>
          </a:p>
        </p:txBody>
      </p:sp>
    </p:spTree>
    <p:extLst>
      <p:ext uri="{BB962C8B-B14F-4D97-AF65-F5344CB8AC3E}">
        <p14:creationId xmlns:p14="http://schemas.microsoft.com/office/powerpoint/2010/main" val="1598253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F65A18AC-E36B-49FA-B466-DC7B563C86DA}" type="datetimeFigureOut">
              <a:rPr lang="en-US" smtClean="0"/>
              <a:t>9/7/2022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C0625A-C5D7-45BE-BB77-DEEC36B63BDF}" type="slidenum">
              <a:rPr lang="en-US" smtClean="0"/>
              <a:t>‹#›</a:t>
            </a:fld>
            <a:endParaRPr lang="en-US"/>
          </a:p>
        </p:txBody>
      </p:sp>
    </p:spTree>
    <p:extLst>
      <p:ext uri="{BB962C8B-B14F-4D97-AF65-F5344CB8AC3E}">
        <p14:creationId xmlns:p14="http://schemas.microsoft.com/office/powerpoint/2010/main" val="20008660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F65A18AC-E36B-49FA-B466-DC7B563C86DA}" type="datetimeFigureOut">
              <a:rPr lang="en-US" smtClean="0"/>
              <a:t>9/7/2022</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BC0625A-C5D7-45BE-BB77-DEEC36B63BDF}" type="slidenum">
              <a:rPr lang="en-US" smtClean="0"/>
              <a:t>‹#›</a:t>
            </a:fld>
            <a:endParaRPr lang="en-US"/>
          </a:p>
        </p:txBody>
      </p:sp>
    </p:spTree>
    <p:extLst>
      <p:ext uri="{BB962C8B-B14F-4D97-AF65-F5344CB8AC3E}">
        <p14:creationId xmlns:p14="http://schemas.microsoft.com/office/powerpoint/2010/main" val="8774461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F65A18AC-E36B-49FA-B466-DC7B563C86DA}" type="datetimeFigureOut">
              <a:rPr lang="en-US" smtClean="0"/>
              <a:t>9/7/2022</a:t>
            </a:fld>
            <a:endParaRPr lang="en-US"/>
          </a:p>
        </p:txBody>
      </p:sp>
      <p:sp>
        <p:nvSpPr>
          <p:cNvPr id="9" name="Footer Placeholder 8"/>
          <p:cNvSpPr>
            <a:spLocks noGrp="1"/>
          </p:cNvSpPr>
          <p:nvPr>
            <p:ph type="ftr" sz="quarter" idx="11"/>
          </p:nvPr>
        </p:nvSpPr>
        <p:spPr>
          <a:xfrm>
            <a:off x="3499101" y="6356350"/>
            <a:ext cx="5911517" cy="365125"/>
          </a:xfrm>
        </p:spPr>
        <p:txBody>
          <a:bodyPr/>
          <a:lstStyle/>
          <a:p>
            <a:endParaRPr lang="en-US"/>
          </a:p>
        </p:txBody>
      </p:sp>
      <p:sp>
        <p:nvSpPr>
          <p:cNvPr id="10" name="Slide Number Placeholder 9"/>
          <p:cNvSpPr>
            <a:spLocks noGrp="1"/>
          </p:cNvSpPr>
          <p:nvPr>
            <p:ph type="sldNum" sz="quarter" idx="12"/>
          </p:nvPr>
        </p:nvSpPr>
        <p:spPr/>
        <p:txBody>
          <a:bodyPr/>
          <a:lstStyle/>
          <a:p>
            <a:fld id="{7BC0625A-C5D7-45BE-BB77-DEEC36B63BDF}" type="slidenum">
              <a:rPr lang="en-US" smtClean="0"/>
              <a:t>‹#›</a:t>
            </a:fld>
            <a:endParaRPr lang="en-US"/>
          </a:p>
        </p:txBody>
      </p:sp>
    </p:spTree>
    <p:extLst>
      <p:ext uri="{BB962C8B-B14F-4D97-AF65-F5344CB8AC3E}">
        <p14:creationId xmlns:p14="http://schemas.microsoft.com/office/powerpoint/2010/main" val="39130953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F65A18AC-E36B-49FA-B466-DC7B563C86DA}" type="datetimeFigureOut">
              <a:rPr lang="en-US" smtClean="0"/>
              <a:t>9/7/2022</a:t>
            </a:fld>
            <a:endParaRPr lang="en-US"/>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7BC0625A-C5D7-45BE-BB77-DEEC36B63BDF}" type="slidenum">
              <a:rPr lang="en-US" smtClean="0"/>
              <a:t>‹#›</a:t>
            </a:fld>
            <a:endParaRPr lang="en-US"/>
          </a:p>
        </p:txBody>
      </p:sp>
    </p:spTree>
    <p:extLst>
      <p:ext uri="{BB962C8B-B14F-4D97-AF65-F5344CB8AC3E}">
        <p14:creationId xmlns:p14="http://schemas.microsoft.com/office/powerpoint/2010/main" val="3892059839"/>
      </p:ext>
    </p:extLst>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customXml" Target="../ink/ink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A16F0-4DD8-D77B-AF41-ACD0C31500A9}"/>
              </a:ext>
            </a:extLst>
          </p:cNvPr>
          <p:cNvSpPr>
            <a:spLocks noGrp="1"/>
          </p:cNvSpPr>
          <p:nvPr>
            <p:ph type="ctrTitle"/>
          </p:nvPr>
        </p:nvSpPr>
        <p:spPr>
          <a:xfrm>
            <a:off x="888255" y="869746"/>
            <a:ext cx="8825658" cy="1258499"/>
          </a:xfrm>
        </p:spPr>
        <p:txBody>
          <a:bodyPr>
            <a:normAutofit/>
          </a:bodyPr>
          <a:lstStyle/>
          <a:p>
            <a:r>
              <a:rPr lang="en-US" dirty="0"/>
              <a:t>Face Mask Detection</a:t>
            </a:r>
          </a:p>
        </p:txBody>
      </p:sp>
      <p:sp>
        <p:nvSpPr>
          <p:cNvPr id="3" name="Subtitle 2">
            <a:extLst>
              <a:ext uri="{FF2B5EF4-FFF2-40B4-BE49-F238E27FC236}">
                <a16:creationId xmlns:a16="http://schemas.microsoft.com/office/drawing/2014/main" id="{132F3C1A-DC1C-193E-B469-910C9092BCCD}"/>
              </a:ext>
            </a:extLst>
          </p:cNvPr>
          <p:cNvSpPr>
            <a:spLocks noGrp="1"/>
          </p:cNvSpPr>
          <p:nvPr>
            <p:ph type="subTitle" idx="1"/>
          </p:nvPr>
        </p:nvSpPr>
        <p:spPr>
          <a:xfrm>
            <a:off x="1154955" y="3429000"/>
            <a:ext cx="4834784" cy="2457082"/>
          </a:xfrm>
        </p:spPr>
        <p:txBody>
          <a:bodyPr>
            <a:normAutofit fontScale="92500"/>
          </a:bodyPr>
          <a:lstStyle/>
          <a:p>
            <a:endParaRPr lang="en-US" dirty="0"/>
          </a:p>
          <a:p>
            <a:pPr marL="0" marR="0" lvl="0" indent="0" algn="l" defTabSz="914400" rtl="0" eaLnBrk="1" fontAlgn="auto" latinLnBrk="0" hangingPunct="1">
              <a:lnSpc>
                <a:spcPct val="100000"/>
              </a:lnSpc>
              <a:spcBef>
                <a:spcPts val="0"/>
              </a:spcBef>
              <a:spcAft>
                <a:spcPts val="0"/>
              </a:spcAft>
              <a:buClr>
                <a:srgbClr val="C1C1C1"/>
              </a:buClr>
              <a:buSzPts val="1400"/>
              <a:buFont typeface="Raleway Medium"/>
              <a:buNone/>
              <a:tabLst/>
              <a:defRPr/>
            </a:pPr>
            <a:r>
              <a:rPr kumimoji="0" lang="en-US" b="1" i="0" u="sng" strike="noStrike" kern="0" cap="none" spc="0" normalizeH="0" baseline="0" noProof="0" dirty="0">
                <a:ln>
                  <a:noFill/>
                </a:ln>
                <a:solidFill>
                  <a:schemeClr val="bg1"/>
                </a:solidFill>
                <a:effectLst/>
                <a:uLnTx/>
                <a:uFillTx/>
                <a:cs typeface="Calibri" panose="020F0502020204030204" pitchFamily="34" charset="0"/>
                <a:sym typeface="Raleway Medium"/>
              </a:rPr>
              <a:t>Presented By</a:t>
            </a:r>
          </a:p>
          <a:p>
            <a:pPr marL="0" marR="0" lvl="0" indent="0" algn="l" defTabSz="914400" rtl="0" eaLnBrk="1" fontAlgn="auto" latinLnBrk="0" hangingPunct="1">
              <a:lnSpc>
                <a:spcPct val="100000"/>
              </a:lnSpc>
              <a:spcBef>
                <a:spcPts val="0"/>
              </a:spcBef>
              <a:spcAft>
                <a:spcPts val="0"/>
              </a:spcAft>
              <a:buClr>
                <a:srgbClr val="C1C1C1"/>
              </a:buClr>
              <a:buSzPts val="1400"/>
              <a:buFont typeface="Raleway Medium"/>
              <a:buNone/>
              <a:tabLst/>
              <a:defRPr/>
            </a:pPr>
            <a:endParaRPr lang="en-US" b="1" u="sng" kern="0" cap="none" dirty="0">
              <a:solidFill>
                <a:schemeClr val="bg1"/>
              </a:solidFill>
              <a:cs typeface="Calibri" panose="020F0502020204030204" pitchFamily="34" charset="0"/>
              <a:sym typeface="Raleway Medium"/>
            </a:endParaRPr>
          </a:p>
          <a:p>
            <a:pPr marL="0" marR="0" lvl="0" indent="0" algn="l" defTabSz="914400" rtl="0" eaLnBrk="1" fontAlgn="auto" latinLnBrk="0" hangingPunct="1">
              <a:lnSpc>
                <a:spcPct val="100000"/>
              </a:lnSpc>
              <a:spcBef>
                <a:spcPts val="0"/>
              </a:spcBef>
              <a:spcAft>
                <a:spcPts val="0"/>
              </a:spcAft>
              <a:buClr>
                <a:srgbClr val="C1C1C1"/>
              </a:buClr>
              <a:buSzPts val="1400"/>
              <a:buFont typeface="Raleway Medium"/>
              <a:buNone/>
              <a:tabLst/>
              <a:defRPr/>
            </a:pPr>
            <a:r>
              <a:rPr kumimoji="0" lang="en-US" b="1" i="0" strike="noStrike" kern="0" cap="none" spc="0" normalizeH="0" baseline="0" noProof="0" dirty="0" err="1">
                <a:ln>
                  <a:noFill/>
                </a:ln>
                <a:solidFill>
                  <a:schemeClr val="bg1"/>
                </a:solidFill>
                <a:effectLst/>
                <a:uLnTx/>
                <a:uFillTx/>
                <a:cs typeface="Calibri" panose="020F0502020204030204" pitchFamily="34" charset="0"/>
                <a:sym typeface="Raleway Medium"/>
              </a:rPr>
              <a:t>Abiha</a:t>
            </a:r>
            <a:r>
              <a:rPr kumimoji="0" lang="en-US" b="1" i="0" strike="noStrike" kern="0" cap="none" spc="0" normalizeH="0" baseline="0" noProof="0" dirty="0">
                <a:ln>
                  <a:noFill/>
                </a:ln>
                <a:solidFill>
                  <a:schemeClr val="bg1"/>
                </a:solidFill>
                <a:effectLst/>
                <a:uLnTx/>
                <a:uFillTx/>
                <a:cs typeface="Calibri" panose="020F0502020204030204" pitchFamily="34" charset="0"/>
                <a:sym typeface="Raleway Medium"/>
              </a:rPr>
              <a:t> Tahsin Chowdhury     [18.01.04.126]</a:t>
            </a:r>
          </a:p>
          <a:p>
            <a:pPr defTabSz="914400">
              <a:spcBef>
                <a:spcPts val="0"/>
              </a:spcBef>
              <a:buClr>
                <a:srgbClr val="C1C1C1"/>
              </a:buClr>
              <a:buSzPts val="1400"/>
              <a:defRPr/>
            </a:pPr>
            <a:r>
              <a:rPr kumimoji="0" lang="en-US" b="1" i="0" strike="noStrike" kern="0" cap="none" spc="0" normalizeH="0" baseline="0" noProof="0" dirty="0" err="1">
                <a:ln>
                  <a:noFill/>
                </a:ln>
                <a:solidFill>
                  <a:schemeClr val="bg1"/>
                </a:solidFill>
                <a:effectLst/>
                <a:uLnTx/>
                <a:uFillTx/>
                <a:cs typeface="Calibri" panose="020F0502020204030204" pitchFamily="34" charset="0"/>
                <a:sym typeface="Raleway Medium"/>
              </a:rPr>
              <a:t>Barnana</a:t>
            </a:r>
            <a:r>
              <a:rPr kumimoji="0" lang="en-US" b="1" i="0" strike="noStrike" kern="0" cap="none" spc="0" normalizeH="0" baseline="0" noProof="0" dirty="0">
                <a:ln>
                  <a:noFill/>
                </a:ln>
                <a:solidFill>
                  <a:schemeClr val="bg1"/>
                </a:solidFill>
                <a:effectLst/>
                <a:uLnTx/>
                <a:uFillTx/>
                <a:cs typeface="Calibri" panose="020F0502020204030204" pitchFamily="34" charset="0"/>
                <a:sym typeface="Raleway Medium"/>
              </a:rPr>
              <a:t> </a:t>
            </a:r>
            <a:r>
              <a:rPr kumimoji="0" lang="en-US" b="1" i="0" strike="noStrike" kern="0" cap="none" spc="0" normalizeH="0" baseline="0" noProof="0" dirty="0" err="1">
                <a:ln>
                  <a:noFill/>
                </a:ln>
                <a:solidFill>
                  <a:schemeClr val="bg1"/>
                </a:solidFill>
                <a:effectLst/>
                <a:uLnTx/>
                <a:uFillTx/>
                <a:cs typeface="Calibri" panose="020F0502020204030204" pitchFamily="34" charset="0"/>
                <a:sym typeface="Raleway Medium"/>
              </a:rPr>
              <a:t>Prabenee</a:t>
            </a:r>
            <a:r>
              <a:rPr kumimoji="0" lang="en-US" b="1" i="0" strike="noStrike" kern="0" cap="none" spc="0" normalizeH="0" baseline="0" noProof="0" dirty="0">
                <a:ln>
                  <a:noFill/>
                </a:ln>
                <a:solidFill>
                  <a:schemeClr val="bg1"/>
                </a:solidFill>
                <a:effectLst/>
                <a:uLnTx/>
                <a:uFillTx/>
                <a:cs typeface="Calibri" panose="020F0502020204030204" pitchFamily="34" charset="0"/>
                <a:sym typeface="Raleway Medium"/>
              </a:rPr>
              <a:t> Kristi       [18.01.04.127]</a:t>
            </a:r>
          </a:p>
          <a:p>
            <a:pPr>
              <a:spcBef>
                <a:spcPts val="0"/>
              </a:spcBef>
              <a:buClr>
                <a:srgbClr val="C1C1C1"/>
              </a:buClr>
              <a:buSzPts val="1400"/>
              <a:defRPr/>
            </a:pPr>
            <a:r>
              <a:rPr lang="en-US" b="1" kern="0" dirty="0">
                <a:solidFill>
                  <a:schemeClr val="bg1"/>
                </a:solidFill>
                <a:cs typeface="Calibri" panose="020F0502020204030204" pitchFamily="34" charset="0"/>
                <a:sym typeface="Raleway Medium"/>
              </a:rPr>
              <a:t>Sadia </a:t>
            </a:r>
            <a:r>
              <a:rPr lang="en-US" b="1" kern="0" dirty="0" err="1">
                <a:solidFill>
                  <a:schemeClr val="bg1"/>
                </a:solidFill>
                <a:cs typeface="Calibri" panose="020F0502020204030204" pitchFamily="34" charset="0"/>
                <a:sym typeface="Raleway Medium"/>
              </a:rPr>
              <a:t>Afsana</a:t>
            </a:r>
            <a:r>
              <a:rPr lang="en-US" b="1" kern="0" dirty="0">
                <a:solidFill>
                  <a:schemeClr val="bg1"/>
                </a:solidFill>
                <a:cs typeface="Calibri" panose="020F0502020204030204" pitchFamily="34" charset="0"/>
                <a:sym typeface="Raleway Medium"/>
              </a:rPr>
              <a:t> Mumu               </a:t>
            </a:r>
            <a:r>
              <a:rPr lang="en-US" b="1" kern="0" cap="none" dirty="0">
                <a:solidFill>
                  <a:schemeClr val="bg1"/>
                </a:solidFill>
                <a:cs typeface="Calibri" panose="020F0502020204030204" pitchFamily="34" charset="0"/>
                <a:sym typeface="Raleway Medium"/>
              </a:rPr>
              <a:t>[</a:t>
            </a:r>
            <a:r>
              <a:rPr kumimoji="0" lang="en-US" b="1" i="0" strike="noStrike" kern="0" cap="none" spc="0" normalizeH="0" baseline="0" noProof="0" dirty="0">
                <a:ln>
                  <a:noFill/>
                </a:ln>
                <a:solidFill>
                  <a:schemeClr val="bg1"/>
                </a:solidFill>
                <a:effectLst/>
                <a:uLnTx/>
                <a:uFillTx/>
                <a:cs typeface="Calibri" panose="020F0502020204030204" pitchFamily="34" charset="0"/>
                <a:sym typeface="Raleway Medium"/>
              </a:rPr>
              <a:t>18.01.04.138]</a:t>
            </a:r>
          </a:p>
          <a:p>
            <a:pPr defTabSz="914400">
              <a:spcBef>
                <a:spcPts val="0"/>
              </a:spcBef>
              <a:buClr>
                <a:srgbClr val="C1C1C1"/>
              </a:buClr>
              <a:buSzPts val="1400"/>
              <a:defRPr/>
            </a:pPr>
            <a:r>
              <a:rPr lang="en-US" b="1" kern="0" cap="none" dirty="0">
                <a:solidFill>
                  <a:schemeClr val="bg1"/>
                </a:solidFill>
                <a:cs typeface="Calibri" panose="020F0502020204030204" pitchFamily="34" charset="0"/>
                <a:sym typeface="Raleway Medium"/>
              </a:rPr>
              <a:t>Arpa Alam                                   [</a:t>
            </a:r>
            <a:r>
              <a:rPr kumimoji="0" lang="en-US" b="1" i="0" strike="noStrike" kern="0" cap="none" spc="0" normalizeH="0" baseline="0" noProof="0" dirty="0">
                <a:ln>
                  <a:noFill/>
                </a:ln>
                <a:solidFill>
                  <a:schemeClr val="bg1"/>
                </a:solidFill>
                <a:effectLst/>
                <a:uLnTx/>
                <a:uFillTx/>
                <a:cs typeface="Calibri" panose="020F0502020204030204" pitchFamily="34" charset="0"/>
                <a:sym typeface="Raleway Medium"/>
              </a:rPr>
              <a:t>18.01.04.143]</a:t>
            </a:r>
          </a:p>
          <a:p>
            <a:pPr defTabSz="914400">
              <a:spcBef>
                <a:spcPts val="0"/>
              </a:spcBef>
              <a:buClr>
                <a:srgbClr val="C1C1C1"/>
              </a:buClr>
              <a:buSzPts val="1400"/>
              <a:defRPr/>
            </a:pPr>
            <a:endParaRPr kumimoji="0" lang="en-US" b="1" i="0" strike="noStrike" kern="0" cap="none" spc="0" normalizeH="0" baseline="0" noProof="0" dirty="0">
              <a:ln>
                <a:noFill/>
              </a:ln>
              <a:solidFill>
                <a:schemeClr val="bg1"/>
              </a:solidFill>
              <a:effectLst/>
              <a:uLnTx/>
              <a:uFillTx/>
              <a:cs typeface="Calibri" panose="020F0502020204030204" pitchFamily="34" charset="0"/>
              <a:sym typeface="Raleway Medium"/>
            </a:endParaRPr>
          </a:p>
          <a:p>
            <a:pPr marL="0" marR="0" lvl="0" indent="0" algn="l" defTabSz="914400" rtl="0" eaLnBrk="1" fontAlgn="auto" latinLnBrk="0" hangingPunct="1">
              <a:lnSpc>
                <a:spcPct val="100000"/>
              </a:lnSpc>
              <a:spcBef>
                <a:spcPts val="0"/>
              </a:spcBef>
              <a:spcAft>
                <a:spcPts val="0"/>
              </a:spcAft>
              <a:buClr>
                <a:srgbClr val="C1C1C1"/>
              </a:buClr>
              <a:buSzPts val="1400"/>
              <a:buFont typeface="Raleway Medium"/>
              <a:buNone/>
              <a:tabLst/>
              <a:defRPr/>
            </a:pPr>
            <a:endParaRPr kumimoji="0" lang="en-US" b="1" i="0" strike="noStrike" kern="0" cap="none" spc="0" normalizeH="0" baseline="0" noProof="0" dirty="0">
              <a:ln>
                <a:noFill/>
              </a:ln>
              <a:solidFill>
                <a:schemeClr val="bg1"/>
              </a:solidFill>
              <a:effectLst/>
              <a:uLnTx/>
              <a:uFillTx/>
              <a:latin typeface="Calibri" panose="020F0502020204030204" pitchFamily="34" charset="0"/>
              <a:cs typeface="Calibri" panose="020F0502020204030204" pitchFamily="34" charset="0"/>
              <a:sym typeface="Raleway Medium"/>
            </a:endParaRPr>
          </a:p>
          <a:p>
            <a:pPr marL="0" marR="0" lvl="0" indent="0" algn="l" defTabSz="914400" rtl="0" eaLnBrk="1" fontAlgn="auto" latinLnBrk="0" hangingPunct="1">
              <a:lnSpc>
                <a:spcPct val="100000"/>
              </a:lnSpc>
              <a:spcBef>
                <a:spcPts val="0"/>
              </a:spcBef>
              <a:spcAft>
                <a:spcPts val="0"/>
              </a:spcAft>
              <a:buClr>
                <a:srgbClr val="C1C1C1"/>
              </a:buClr>
              <a:buSzPts val="1400"/>
              <a:buFont typeface="Raleway Medium"/>
              <a:buNone/>
              <a:tabLst/>
              <a:defRPr/>
            </a:pPr>
            <a:endParaRPr kumimoji="0" lang="en-US" i="0" strike="noStrike" kern="0" cap="none" spc="0" normalizeH="0" baseline="0" noProof="0" dirty="0">
              <a:ln>
                <a:noFill/>
              </a:ln>
              <a:solidFill>
                <a:schemeClr val="bg1"/>
              </a:solidFill>
              <a:effectLst/>
              <a:uLnTx/>
              <a:uFillTx/>
              <a:latin typeface="Calibri" panose="020F0502020204030204" pitchFamily="34" charset="0"/>
              <a:cs typeface="Calibri" panose="020F0502020204030204" pitchFamily="34" charset="0"/>
              <a:sym typeface="Raleway Medium"/>
            </a:endParaRPr>
          </a:p>
          <a:p>
            <a:pPr marL="0" marR="0" lvl="0" indent="0" algn="l" defTabSz="914400" rtl="0" eaLnBrk="1" fontAlgn="auto" latinLnBrk="0" hangingPunct="1">
              <a:lnSpc>
                <a:spcPct val="100000"/>
              </a:lnSpc>
              <a:spcBef>
                <a:spcPts val="0"/>
              </a:spcBef>
              <a:spcAft>
                <a:spcPts val="0"/>
              </a:spcAft>
              <a:buClr>
                <a:srgbClr val="C1C1C1"/>
              </a:buClr>
              <a:buSzPts val="1400"/>
              <a:buFont typeface="Raleway Medium"/>
              <a:buNone/>
              <a:tabLst/>
              <a:defRPr/>
            </a:pPr>
            <a:endParaRPr lang="en-US" sz="1800"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B3616FD6-3B9E-A139-C3C5-051A20C17997}"/>
              </a:ext>
            </a:extLst>
          </p:cNvPr>
          <p:cNvSpPr txBox="1"/>
          <p:nvPr/>
        </p:nvSpPr>
        <p:spPr>
          <a:xfrm>
            <a:off x="7905750" y="2815381"/>
            <a:ext cx="3750214" cy="3237809"/>
          </a:xfrm>
          <a:prstGeom prst="rect">
            <a:avLst/>
          </a:prstGeom>
          <a:noFill/>
        </p:spPr>
        <p:txBody>
          <a:bodyPr wrap="square" rtlCol="0">
            <a:spAutoFit/>
          </a:bodyPr>
          <a:lstStyle/>
          <a:p>
            <a:pPr marL="0" marR="0" lvl="0" indent="0" algn="r" defTabSz="914400" rtl="0" eaLnBrk="1" fontAlgn="auto" latinLnBrk="0" hangingPunct="1">
              <a:lnSpc>
                <a:spcPct val="90000"/>
              </a:lnSpc>
              <a:spcBef>
                <a:spcPts val="1050"/>
              </a:spcBef>
              <a:spcAft>
                <a:spcPts val="0"/>
              </a:spcAft>
              <a:buClr>
                <a:srgbClr val="1CADE4"/>
              </a:buClr>
              <a:buSzPts val="1600"/>
              <a:buFont typeface="Twentieth Century"/>
              <a:buNone/>
              <a:tabLst/>
              <a:defRPr/>
            </a:pPr>
            <a:r>
              <a:rPr kumimoji="0" lang="en-US" sz="2000" b="1" i="0" u="sng" strike="noStrike" kern="0" cap="none" spc="0" normalizeH="0" baseline="0" noProof="0" dirty="0">
                <a:ln>
                  <a:noFill/>
                </a:ln>
                <a:solidFill>
                  <a:schemeClr val="tx2">
                    <a:lumMod val="75000"/>
                  </a:schemeClr>
                </a:solidFill>
                <a:effectLst/>
                <a:uLnTx/>
                <a:uFillTx/>
                <a:ea typeface="Constantia"/>
                <a:cs typeface="Calibri" panose="020F0502020204030204" pitchFamily="34" charset="0"/>
                <a:sym typeface="Constantia"/>
              </a:rPr>
              <a:t>Supervised by</a:t>
            </a:r>
            <a:endParaRPr kumimoji="0" lang="en-US" sz="2000" b="1" i="0" u="sng" strike="noStrike" kern="0" cap="none" spc="0" normalizeH="0" baseline="0" noProof="0" dirty="0">
              <a:ln>
                <a:noFill/>
              </a:ln>
              <a:solidFill>
                <a:schemeClr val="tx2">
                  <a:lumMod val="75000"/>
                </a:schemeClr>
              </a:solidFill>
              <a:effectLst/>
              <a:uLnTx/>
              <a:uFillTx/>
              <a:cs typeface="Calibri" panose="020F0502020204030204" pitchFamily="34" charset="0"/>
              <a:sym typeface="Twentieth Century"/>
            </a:endParaRPr>
          </a:p>
          <a:p>
            <a:pPr marL="0" marR="0" lvl="0" indent="0" algn="r" defTabSz="914400" rtl="0" eaLnBrk="1" fontAlgn="auto" latinLnBrk="0" hangingPunct="1">
              <a:lnSpc>
                <a:spcPct val="90000"/>
              </a:lnSpc>
              <a:spcBef>
                <a:spcPts val="1050"/>
              </a:spcBef>
              <a:spcAft>
                <a:spcPts val="0"/>
              </a:spcAft>
              <a:buClr>
                <a:srgbClr val="1CADE4"/>
              </a:buClr>
              <a:buSzPts val="1600"/>
              <a:buFont typeface="Twentieth Century"/>
              <a:buNone/>
              <a:tabLst/>
              <a:defRPr/>
            </a:pPr>
            <a:r>
              <a:rPr lang="en-US" b="1" i="0" dirty="0" err="1">
                <a:solidFill>
                  <a:srgbClr val="3C4043"/>
                </a:solidFill>
                <a:effectLst/>
                <a:latin typeface="Google Sans"/>
              </a:rPr>
              <a:t>Nibir</a:t>
            </a:r>
            <a:r>
              <a:rPr lang="en-US" b="1" i="0" dirty="0">
                <a:solidFill>
                  <a:srgbClr val="3C4043"/>
                </a:solidFill>
                <a:effectLst/>
                <a:latin typeface="Google Sans"/>
              </a:rPr>
              <a:t> Chandra Mandal</a:t>
            </a:r>
          </a:p>
          <a:p>
            <a:pPr algn="r" defTabSz="914400">
              <a:lnSpc>
                <a:spcPct val="90000"/>
              </a:lnSpc>
              <a:spcBef>
                <a:spcPts val="1050"/>
              </a:spcBef>
              <a:buClr>
                <a:srgbClr val="1CADE4"/>
              </a:buClr>
              <a:buSzPts val="1600"/>
              <a:defRPr/>
            </a:pPr>
            <a:r>
              <a:rPr lang="en-US" b="1" i="0" dirty="0">
                <a:solidFill>
                  <a:srgbClr val="3C4043"/>
                </a:solidFill>
                <a:effectLst/>
                <a:latin typeface="Google Sans"/>
              </a:rPr>
              <a:t>Md. Tanvir </a:t>
            </a:r>
            <a:r>
              <a:rPr lang="en-US" b="1" i="0" dirty="0" err="1">
                <a:solidFill>
                  <a:srgbClr val="3C4043"/>
                </a:solidFill>
                <a:effectLst/>
                <a:latin typeface="Google Sans"/>
              </a:rPr>
              <a:t>Rouf</a:t>
            </a:r>
            <a:r>
              <a:rPr lang="en-US" b="1" i="0" dirty="0">
                <a:solidFill>
                  <a:srgbClr val="3C4043"/>
                </a:solidFill>
                <a:effectLst/>
                <a:latin typeface="Google Sans"/>
              </a:rPr>
              <a:t> Shawon</a:t>
            </a:r>
          </a:p>
          <a:p>
            <a:pPr marL="0" marR="0" lvl="0" indent="0" algn="r" defTabSz="914400" rtl="0" eaLnBrk="1" fontAlgn="auto" latinLnBrk="0" hangingPunct="1">
              <a:lnSpc>
                <a:spcPct val="90000"/>
              </a:lnSpc>
              <a:spcBef>
                <a:spcPts val="1050"/>
              </a:spcBef>
              <a:spcAft>
                <a:spcPts val="0"/>
              </a:spcAft>
              <a:buClr>
                <a:srgbClr val="1CADE4"/>
              </a:buClr>
              <a:buSzPts val="1600"/>
              <a:buFont typeface="Twentieth Century"/>
              <a:buNone/>
              <a:tabLst/>
              <a:defRPr/>
            </a:pPr>
            <a:endParaRPr lang="en-US" b="1" i="0" dirty="0">
              <a:solidFill>
                <a:srgbClr val="3C4043"/>
              </a:solidFill>
              <a:effectLst/>
              <a:latin typeface="Google Sans"/>
            </a:endParaRPr>
          </a:p>
          <a:p>
            <a:pPr marL="0" marR="0" lvl="0" indent="0" algn="r" defTabSz="914400" rtl="0" eaLnBrk="1" fontAlgn="auto" latinLnBrk="0" hangingPunct="1">
              <a:lnSpc>
                <a:spcPct val="90000"/>
              </a:lnSpc>
              <a:spcBef>
                <a:spcPts val="1050"/>
              </a:spcBef>
              <a:spcAft>
                <a:spcPts val="0"/>
              </a:spcAft>
              <a:buClr>
                <a:srgbClr val="1CADE4"/>
              </a:buClr>
              <a:buSzPts val="1600"/>
              <a:buFont typeface="Twentieth Century"/>
              <a:buNone/>
              <a:tabLst/>
              <a:defRPr/>
            </a:pPr>
            <a:r>
              <a:rPr kumimoji="0" lang="en-US" i="0" u="none" strike="noStrike" kern="0" cap="none" spc="0" normalizeH="0" baseline="0" noProof="0" dirty="0">
                <a:ln>
                  <a:noFill/>
                </a:ln>
                <a:solidFill>
                  <a:schemeClr val="tx2">
                    <a:lumMod val="75000"/>
                  </a:schemeClr>
                </a:solidFill>
                <a:effectLst/>
                <a:uLnTx/>
                <a:uFillTx/>
                <a:ea typeface="Constantia"/>
                <a:cs typeface="Calibri" panose="020F0502020204030204" pitchFamily="34" charset="0"/>
                <a:sym typeface="Constantia"/>
              </a:rPr>
              <a:t>Department of CSE</a:t>
            </a:r>
            <a:endParaRPr kumimoji="0" lang="en-US" i="0" u="none" strike="noStrike" kern="0" cap="none" spc="0" normalizeH="0" baseline="0" noProof="0" dirty="0">
              <a:ln>
                <a:noFill/>
              </a:ln>
              <a:solidFill>
                <a:schemeClr val="tx2">
                  <a:lumMod val="75000"/>
                </a:schemeClr>
              </a:solidFill>
              <a:effectLst/>
              <a:uLnTx/>
              <a:uFillTx/>
              <a:cs typeface="Calibri" panose="020F0502020204030204" pitchFamily="34" charset="0"/>
              <a:sym typeface="Twentieth Century"/>
            </a:endParaRPr>
          </a:p>
          <a:p>
            <a:pPr marL="0" marR="0" lvl="0" indent="0" algn="r" defTabSz="914400" rtl="0" eaLnBrk="1" fontAlgn="auto" latinLnBrk="0" hangingPunct="1">
              <a:lnSpc>
                <a:spcPct val="90000"/>
              </a:lnSpc>
              <a:spcBef>
                <a:spcPts val="1050"/>
              </a:spcBef>
              <a:spcAft>
                <a:spcPts val="0"/>
              </a:spcAft>
              <a:buClr>
                <a:srgbClr val="1CADE4"/>
              </a:buClr>
              <a:buSzPts val="1600"/>
              <a:buFont typeface="Twentieth Century"/>
              <a:buNone/>
              <a:tabLst/>
              <a:defRPr/>
            </a:pPr>
            <a:r>
              <a:rPr kumimoji="0" lang="en-US" i="0" u="none" strike="noStrike" kern="0" cap="none" spc="0" normalizeH="0" baseline="0" noProof="0" dirty="0" err="1">
                <a:ln>
                  <a:noFill/>
                </a:ln>
                <a:solidFill>
                  <a:schemeClr val="tx2">
                    <a:lumMod val="75000"/>
                  </a:schemeClr>
                </a:solidFill>
                <a:effectLst/>
                <a:uLnTx/>
                <a:uFillTx/>
                <a:ea typeface="Constantia"/>
                <a:cs typeface="Calibri" panose="020F0502020204030204" pitchFamily="34" charset="0"/>
                <a:sym typeface="Constantia"/>
              </a:rPr>
              <a:t>Ahsanullah</a:t>
            </a:r>
            <a:r>
              <a:rPr kumimoji="0" lang="en-US" i="0" u="none" strike="noStrike" kern="0" cap="none" spc="0" normalizeH="0" baseline="0" noProof="0" dirty="0">
                <a:ln>
                  <a:noFill/>
                </a:ln>
                <a:solidFill>
                  <a:schemeClr val="tx2">
                    <a:lumMod val="75000"/>
                  </a:schemeClr>
                </a:solidFill>
                <a:effectLst/>
                <a:uLnTx/>
                <a:uFillTx/>
                <a:ea typeface="Constantia"/>
                <a:cs typeface="Calibri" panose="020F0502020204030204" pitchFamily="34" charset="0"/>
                <a:sym typeface="Constantia"/>
              </a:rPr>
              <a:t> University of Science &amp; Technology</a:t>
            </a:r>
          </a:p>
          <a:p>
            <a:pPr marL="0" marR="0" lvl="0" indent="0" algn="r" defTabSz="914400" rtl="0" eaLnBrk="1" fontAlgn="auto" latinLnBrk="0" hangingPunct="1">
              <a:lnSpc>
                <a:spcPct val="90000"/>
              </a:lnSpc>
              <a:spcBef>
                <a:spcPts val="1050"/>
              </a:spcBef>
              <a:spcAft>
                <a:spcPts val="0"/>
              </a:spcAft>
              <a:buClr>
                <a:srgbClr val="1CADE4"/>
              </a:buClr>
              <a:buSzPts val="1600"/>
              <a:buFont typeface="Twentieth Century"/>
              <a:buNone/>
              <a:tabLst/>
              <a:defRPr/>
            </a:pPr>
            <a:endParaRPr kumimoji="0" lang="en-US" i="0" u="none" strike="noStrike" kern="0" cap="none" spc="0" normalizeH="0" baseline="0" noProof="0" dirty="0">
              <a:ln>
                <a:noFill/>
              </a:ln>
              <a:solidFill>
                <a:schemeClr val="tx2">
                  <a:lumMod val="75000"/>
                </a:schemeClr>
              </a:solidFill>
              <a:effectLst/>
              <a:uLnTx/>
              <a:uFillTx/>
              <a:ea typeface="Constantia"/>
              <a:cs typeface="Calibri" panose="020F0502020204030204" pitchFamily="34" charset="0"/>
              <a:sym typeface="Constantia"/>
            </a:endParaRPr>
          </a:p>
          <a:p>
            <a:endParaRPr lang="en-US" dirty="0"/>
          </a:p>
        </p:txBody>
      </p:sp>
    </p:spTree>
    <p:extLst>
      <p:ext uri="{BB962C8B-B14F-4D97-AF65-F5344CB8AC3E}">
        <p14:creationId xmlns:p14="http://schemas.microsoft.com/office/powerpoint/2010/main" val="4259252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8F02F-8FF8-07B3-E601-BEEE6F98F851}"/>
              </a:ext>
            </a:extLst>
          </p:cNvPr>
          <p:cNvSpPr>
            <a:spLocks noGrp="1"/>
          </p:cNvSpPr>
          <p:nvPr>
            <p:ph type="title"/>
          </p:nvPr>
        </p:nvSpPr>
        <p:spPr/>
        <p:txBody>
          <a:bodyPr/>
          <a:lstStyle/>
          <a:p>
            <a:r>
              <a:rPr lang="en-US" b="1" dirty="0"/>
              <a:t>DATASET</a:t>
            </a:r>
            <a:endParaRPr lang="en-US" dirty="0"/>
          </a:p>
        </p:txBody>
      </p:sp>
      <p:sp>
        <p:nvSpPr>
          <p:cNvPr id="3" name="Content Placeholder 2">
            <a:extLst>
              <a:ext uri="{FF2B5EF4-FFF2-40B4-BE49-F238E27FC236}">
                <a16:creationId xmlns:a16="http://schemas.microsoft.com/office/drawing/2014/main" id="{46809E9E-F500-E3D6-60B3-B9F0AC5BFC33}"/>
              </a:ext>
            </a:extLst>
          </p:cNvPr>
          <p:cNvSpPr>
            <a:spLocks noGrp="1"/>
          </p:cNvSpPr>
          <p:nvPr>
            <p:ph idx="1"/>
          </p:nvPr>
        </p:nvSpPr>
        <p:spPr>
          <a:xfrm>
            <a:off x="2857500" y="1047750"/>
            <a:ext cx="8326968" cy="5448300"/>
          </a:xfrm>
          <a:pattFill prst="pct5">
            <a:fgClr>
              <a:schemeClr val="accent1"/>
            </a:fgClr>
            <a:bgClr>
              <a:schemeClr val="bg1"/>
            </a:bgClr>
          </a:pattFill>
        </p:spPr>
        <p:txBody>
          <a:bodyPr>
            <a:normAutofit fontScale="92500" lnSpcReduction="20000"/>
          </a:bodyPr>
          <a:lstStyle/>
          <a:p>
            <a:pPr marL="0" indent="0">
              <a:buNone/>
            </a:pPr>
            <a:endParaRPr lang="en-US" sz="3200" b="1" dirty="0">
              <a:solidFill>
                <a:srgbClr val="002060"/>
              </a:solidFill>
            </a:endParaRPr>
          </a:p>
          <a:p>
            <a:pPr marL="0" indent="0">
              <a:buNone/>
            </a:pPr>
            <a:endParaRPr lang="en-US" sz="3200" b="1" dirty="0">
              <a:solidFill>
                <a:srgbClr val="002060"/>
              </a:solidFill>
            </a:endParaRPr>
          </a:p>
          <a:p>
            <a:pPr marL="0" indent="0">
              <a:buNone/>
            </a:pPr>
            <a:endParaRPr lang="en-US" sz="3200" b="1" dirty="0">
              <a:solidFill>
                <a:srgbClr val="002060"/>
              </a:solidFill>
            </a:endParaRPr>
          </a:p>
          <a:p>
            <a:pPr marL="0" indent="0">
              <a:buNone/>
            </a:pPr>
            <a:endParaRPr lang="en-US" sz="3200" b="1" dirty="0">
              <a:solidFill>
                <a:srgbClr val="002060"/>
              </a:solidFill>
            </a:endParaRPr>
          </a:p>
          <a:p>
            <a:pPr marL="0" indent="0">
              <a:buNone/>
            </a:pPr>
            <a:r>
              <a:rPr lang="en-US" sz="3200" b="1" dirty="0">
                <a:solidFill>
                  <a:srgbClr val="002060"/>
                </a:solidFill>
              </a:rPr>
              <a:t>Data Collection</a:t>
            </a:r>
          </a:p>
          <a:p>
            <a:pPr marL="0" indent="0">
              <a:buNone/>
            </a:pPr>
            <a:endParaRPr lang="en-US" sz="3200" b="1" dirty="0">
              <a:solidFill>
                <a:srgbClr val="002060"/>
              </a:solidFill>
            </a:endParaRPr>
          </a:p>
          <a:p>
            <a:r>
              <a:rPr lang="en-US" sz="2400" dirty="0">
                <a:solidFill>
                  <a:srgbClr val="002060"/>
                </a:solidFill>
              </a:rPr>
              <a:t>For datasets we have used Face Mask Detection 12K Images Dataset from Kaggle.</a:t>
            </a:r>
          </a:p>
          <a:p>
            <a:r>
              <a:rPr lang="en-US" sz="2400" dirty="0">
                <a:solidFill>
                  <a:srgbClr val="002060"/>
                </a:solidFill>
              </a:rPr>
              <a:t>The data-set consists of 3 directories train, validation and test. </a:t>
            </a:r>
          </a:p>
          <a:p>
            <a:r>
              <a:rPr lang="en-US" sz="2400" dirty="0">
                <a:solidFill>
                  <a:srgbClr val="002060"/>
                </a:solidFill>
              </a:rPr>
              <a:t>Each directories contains two categorized images with mask and without mask.</a:t>
            </a:r>
          </a:p>
          <a:p>
            <a:r>
              <a:rPr lang="en-US" sz="2400" dirty="0">
                <a:solidFill>
                  <a:srgbClr val="002060"/>
                </a:solidFill>
              </a:rPr>
              <a:t>Train data consists of 10k images, validation data have 800 images and test data have 992 images .</a:t>
            </a:r>
          </a:p>
          <a:p>
            <a:pPr marL="0" indent="0">
              <a:buNone/>
            </a:pPr>
            <a:endParaRPr lang="en-US" sz="2400" dirty="0">
              <a:solidFill>
                <a:srgbClr val="002060"/>
              </a:solidFill>
            </a:endParaRPr>
          </a:p>
          <a:p>
            <a:pPr marL="0" indent="0">
              <a:buNone/>
            </a:pPr>
            <a:endParaRPr lang="en-US" sz="3200" b="1" dirty="0">
              <a:solidFill>
                <a:srgbClr val="002060"/>
              </a:solidFill>
            </a:endParaRPr>
          </a:p>
          <a:p>
            <a:pPr marL="0" indent="0">
              <a:buNone/>
            </a:pPr>
            <a:endParaRPr lang="en-US" sz="3200" b="1" dirty="0">
              <a:solidFill>
                <a:srgbClr val="002060"/>
              </a:solidFill>
            </a:endParaRPr>
          </a:p>
          <a:p>
            <a:pPr marL="0" indent="0">
              <a:buNone/>
            </a:pPr>
            <a:endParaRPr lang="en-US" sz="3200" b="1" dirty="0">
              <a:solidFill>
                <a:srgbClr val="002060"/>
              </a:solidFill>
            </a:endParaRPr>
          </a:p>
          <a:p>
            <a:pPr marL="0" indent="0">
              <a:buNone/>
            </a:pPr>
            <a:endParaRPr lang="en-US" sz="3200" b="1" dirty="0">
              <a:solidFill>
                <a:srgbClr val="002060"/>
              </a:solidFill>
            </a:endParaRPr>
          </a:p>
        </p:txBody>
      </p:sp>
    </p:spTree>
    <p:extLst>
      <p:ext uri="{BB962C8B-B14F-4D97-AF65-F5344CB8AC3E}">
        <p14:creationId xmlns:p14="http://schemas.microsoft.com/office/powerpoint/2010/main" val="3132526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63225-5CC7-09E8-8805-127EA1E5E56E}"/>
              </a:ext>
            </a:extLst>
          </p:cNvPr>
          <p:cNvSpPr>
            <a:spLocks noGrp="1"/>
          </p:cNvSpPr>
          <p:nvPr>
            <p:ph type="title"/>
          </p:nvPr>
        </p:nvSpPr>
        <p:spPr/>
        <p:txBody>
          <a:bodyPr/>
          <a:lstStyle/>
          <a:p>
            <a:r>
              <a:rPr lang="en-US" b="1" dirty="0"/>
              <a:t>DATASET</a:t>
            </a:r>
            <a:endParaRPr lang="en-US" dirty="0"/>
          </a:p>
        </p:txBody>
      </p:sp>
      <p:sp>
        <p:nvSpPr>
          <p:cNvPr id="3" name="Content Placeholder 2">
            <a:extLst>
              <a:ext uri="{FF2B5EF4-FFF2-40B4-BE49-F238E27FC236}">
                <a16:creationId xmlns:a16="http://schemas.microsoft.com/office/drawing/2014/main" id="{1FE0BEF3-4576-BF77-022A-8F32387D2499}"/>
              </a:ext>
            </a:extLst>
          </p:cNvPr>
          <p:cNvSpPr>
            <a:spLocks noGrp="1"/>
          </p:cNvSpPr>
          <p:nvPr>
            <p:ph idx="1"/>
          </p:nvPr>
        </p:nvSpPr>
        <p:spPr>
          <a:xfrm>
            <a:off x="2895600" y="1132980"/>
            <a:ext cx="8572500" cy="5334494"/>
          </a:xfrm>
          <a:pattFill prst="pct5">
            <a:fgClr>
              <a:schemeClr val="accent1"/>
            </a:fgClr>
            <a:bgClr>
              <a:schemeClr val="bg1"/>
            </a:bgClr>
          </a:pattFill>
        </p:spPr>
        <p:txBody>
          <a:bodyPr/>
          <a:lstStyle/>
          <a:p>
            <a:pPr marL="0" indent="0">
              <a:buNone/>
            </a:pPr>
            <a:r>
              <a:rPr lang="en-US" sz="2800" b="1" dirty="0">
                <a:solidFill>
                  <a:srgbClr val="002060"/>
                </a:solidFill>
              </a:rPr>
              <a:t> Examples From Our Dataset</a:t>
            </a:r>
          </a:p>
          <a:p>
            <a:pPr marL="0" indent="0">
              <a:buNone/>
            </a:pPr>
            <a:endParaRPr lang="en-US" sz="2800" b="1" dirty="0">
              <a:solidFill>
                <a:srgbClr val="002060"/>
              </a:solidFill>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a:t>
            </a:r>
            <a:r>
              <a:rPr lang="en-US" sz="2400" dirty="0">
                <a:solidFill>
                  <a:srgbClr val="002060"/>
                </a:solidFill>
              </a:rPr>
              <a:t>Without Mask			             With Mask</a:t>
            </a:r>
          </a:p>
        </p:txBody>
      </p:sp>
      <p:pic>
        <p:nvPicPr>
          <p:cNvPr id="5" name="Picture 4">
            <a:extLst>
              <a:ext uri="{FF2B5EF4-FFF2-40B4-BE49-F238E27FC236}">
                <a16:creationId xmlns:a16="http://schemas.microsoft.com/office/drawing/2014/main" id="{40DC4346-007A-ABF4-0240-9BD8CA5D8EFE}"/>
              </a:ext>
            </a:extLst>
          </p:cNvPr>
          <p:cNvPicPr>
            <a:picLocks noChangeAspect="1"/>
          </p:cNvPicPr>
          <p:nvPr/>
        </p:nvPicPr>
        <p:blipFill rotWithShape="1">
          <a:blip r:embed="rId2">
            <a:extLst>
              <a:ext uri="{28A0092B-C50C-407E-A947-70E740481C1C}">
                <a14:useLocalDpi xmlns:a14="http://schemas.microsoft.com/office/drawing/2010/main" val="0"/>
              </a:ext>
            </a:extLst>
          </a:blip>
          <a:srcRect l="633" t="676" r="32075" b="2027"/>
          <a:stretch/>
        </p:blipFill>
        <p:spPr>
          <a:xfrm>
            <a:off x="3285705" y="3001377"/>
            <a:ext cx="2810295" cy="2308559"/>
          </a:xfrm>
          <a:prstGeom prst="rect">
            <a:avLst/>
          </a:prstGeom>
        </p:spPr>
      </p:pic>
      <p:pic>
        <p:nvPicPr>
          <p:cNvPr id="6" name="Picture 5">
            <a:extLst>
              <a:ext uri="{FF2B5EF4-FFF2-40B4-BE49-F238E27FC236}">
                <a16:creationId xmlns:a16="http://schemas.microsoft.com/office/drawing/2014/main" id="{F366E8E2-CBCA-FBDD-3757-879D03F1A176}"/>
              </a:ext>
            </a:extLst>
          </p:cNvPr>
          <p:cNvPicPr>
            <a:picLocks noChangeAspect="1"/>
          </p:cNvPicPr>
          <p:nvPr/>
        </p:nvPicPr>
        <p:blipFill rotWithShape="1">
          <a:blip r:embed="rId3">
            <a:extLst>
              <a:ext uri="{28A0092B-C50C-407E-A947-70E740481C1C}">
                <a14:useLocalDpi xmlns:a14="http://schemas.microsoft.com/office/drawing/2010/main" val="0"/>
              </a:ext>
            </a:extLst>
          </a:blip>
          <a:srcRect l="25129" r="9578" b="2084"/>
          <a:stretch/>
        </p:blipFill>
        <p:spPr>
          <a:xfrm>
            <a:off x="7519481" y="3001377"/>
            <a:ext cx="2438400" cy="2260434"/>
          </a:xfrm>
          <a:prstGeom prst="rect">
            <a:avLst/>
          </a:prstGeom>
        </p:spPr>
      </p:pic>
    </p:spTree>
    <p:extLst>
      <p:ext uri="{BB962C8B-B14F-4D97-AF65-F5344CB8AC3E}">
        <p14:creationId xmlns:p14="http://schemas.microsoft.com/office/powerpoint/2010/main" val="1244769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81E90-CC34-09D8-50F6-9EC987C8A46D}"/>
              </a:ext>
            </a:extLst>
          </p:cNvPr>
          <p:cNvSpPr>
            <a:spLocks noGrp="1"/>
          </p:cNvSpPr>
          <p:nvPr>
            <p:ph type="title"/>
          </p:nvPr>
        </p:nvSpPr>
        <p:spPr/>
        <p:txBody>
          <a:bodyPr>
            <a:normAutofit/>
          </a:bodyPr>
          <a:lstStyle/>
          <a:p>
            <a:r>
              <a:rPr lang="en-US" sz="2800" b="1" dirty="0"/>
              <a:t>METHODOLOGY</a:t>
            </a:r>
            <a:endParaRPr lang="en-US" sz="2800" dirty="0"/>
          </a:p>
        </p:txBody>
      </p:sp>
      <p:sp>
        <p:nvSpPr>
          <p:cNvPr id="3" name="Content Placeholder 2">
            <a:extLst>
              <a:ext uri="{FF2B5EF4-FFF2-40B4-BE49-F238E27FC236}">
                <a16:creationId xmlns:a16="http://schemas.microsoft.com/office/drawing/2014/main" id="{98962836-8834-7C9E-708C-0E32F1419177}"/>
              </a:ext>
            </a:extLst>
          </p:cNvPr>
          <p:cNvSpPr>
            <a:spLocks noGrp="1"/>
          </p:cNvSpPr>
          <p:nvPr>
            <p:ph idx="1"/>
          </p:nvPr>
        </p:nvSpPr>
        <p:spPr>
          <a:xfrm>
            <a:off x="3000375" y="1257299"/>
            <a:ext cx="8184092" cy="5286375"/>
          </a:xfrm>
          <a:pattFill prst="pct5">
            <a:fgClr>
              <a:schemeClr val="accent1"/>
            </a:fgClr>
            <a:bgClr>
              <a:schemeClr val="bg1"/>
            </a:bgClr>
          </a:pattFill>
        </p:spPr>
        <p:txBody>
          <a:bodyPr>
            <a:normAutofit fontScale="92500" lnSpcReduction="10000"/>
          </a:bodyPr>
          <a:lstStyle/>
          <a:p>
            <a:pPr marL="0" indent="0">
              <a:buNone/>
            </a:pPr>
            <a:endParaRPr lang="en-US" sz="2800" b="1" dirty="0">
              <a:solidFill>
                <a:srgbClr val="002060"/>
              </a:solidFill>
            </a:endParaRPr>
          </a:p>
          <a:p>
            <a:pPr marL="0" indent="0">
              <a:buNone/>
            </a:pPr>
            <a:r>
              <a:rPr lang="en-US" sz="3200" b="1" dirty="0">
                <a:solidFill>
                  <a:srgbClr val="002060"/>
                </a:solidFill>
              </a:rPr>
              <a:t>Model Training</a:t>
            </a:r>
          </a:p>
          <a:p>
            <a:pPr marL="0" indent="0">
              <a:buNone/>
            </a:pPr>
            <a:endParaRPr lang="en-US" dirty="0"/>
          </a:p>
          <a:p>
            <a:r>
              <a:rPr lang="en-US" sz="2400" b="0" i="0" dirty="0">
                <a:solidFill>
                  <a:srgbClr val="002060"/>
                </a:solidFill>
                <a:effectLst/>
              </a:rPr>
              <a:t>We used </a:t>
            </a:r>
            <a:r>
              <a:rPr lang="en-US" sz="2400" dirty="0">
                <a:solidFill>
                  <a:srgbClr val="002060"/>
                </a:solidFill>
              </a:rPr>
              <a:t>python script</a:t>
            </a:r>
            <a:r>
              <a:rPr lang="en-US" sz="2400" b="0" i="0" dirty="0">
                <a:solidFill>
                  <a:srgbClr val="002060"/>
                </a:solidFill>
                <a:effectLst/>
              </a:rPr>
              <a:t>, tensor flow, and CNN, VGG16, RESNET50 etc. as deep learning architecture to develop an efficient network for recognizing facemasks.</a:t>
            </a:r>
          </a:p>
          <a:p>
            <a:r>
              <a:rPr lang="en-US" sz="2400" dirty="0">
                <a:solidFill>
                  <a:srgbClr val="002060"/>
                </a:solidFill>
              </a:rPr>
              <a:t> </a:t>
            </a:r>
            <a:r>
              <a:rPr lang="en-US" sz="2400" b="0" i="0" dirty="0">
                <a:solidFill>
                  <a:srgbClr val="002060"/>
                </a:solidFill>
                <a:effectLst/>
              </a:rPr>
              <a:t>The primary </a:t>
            </a:r>
            <a:r>
              <a:rPr lang="en-US" sz="2400" dirty="0">
                <a:solidFill>
                  <a:srgbClr val="002060"/>
                </a:solidFill>
              </a:rPr>
              <a:t>functionality </a:t>
            </a:r>
            <a:r>
              <a:rPr lang="en-US" sz="2400" b="0" i="0" dirty="0">
                <a:solidFill>
                  <a:srgbClr val="002060"/>
                </a:solidFill>
                <a:effectLst/>
              </a:rPr>
              <a:t>is to extract characteristics from photographs and predict which class they belong to. </a:t>
            </a:r>
          </a:p>
          <a:p>
            <a:r>
              <a:rPr lang="en-US" sz="2400" b="0" i="0" dirty="0">
                <a:solidFill>
                  <a:srgbClr val="002060"/>
                </a:solidFill>
                <a:effectLst/>
              </a:rPr>
              <a:t>The dimensionality of photographs is reduced</a:t>
            </a:r>
            <a:r>
              <a:rPr lang="en-US" sz="2400" dirty="0">
                <a:solidFill>
                  <a:srgbClr val="002060"/>
                </a:solidFill>
              </a:rPr>
              <a:t>, </a:t>
            </a:r>
            <a:r>
              <a:rPr lang="en-US" sz="2400" b="0" i="0" dirty="0">
                <a:solidFill>
                  <a:srgbClr val="002060"/>
                </a:solidFill>
                <a:effectLst/>
              </a:rPr>
              <a:t> the input image</a:t>
            </a:r>
            <a:r>
              <a:rPr lang="en-US" sz="2400" dirty="0">
                <a:solidFill>
                  <a:srgbClr val="002060"/>
                </a:solidFill>
              </a:rPr>
              <a:t> is resized </a:t>
            </a:r>
            <a:r>
              <a:rPr lang="en-US" sz="2400" b="0" i="0" dirty="0">
                <a:solidFill>
                  <a:srgbClr val="002060"/>
                </a:solidFill>
                <a:effectLst/>
              </a:rPr>
              <a:t>then extract and forecast features. </a:t>
            </a:r>
          </a:p>
          <a:p>
            <a:r>
              <a:rPr lang="en-US" sz="2400" dirty="0">
                <a:solidFill>
                  <a:srgbClr val="002060"/>
                </a:solidFill>
              </a:rPr>
              <a:t>Several models than deployed to train the preprocessed dataset.</a:t>
            </a:r>
          </a:p>
          <a:p>
            <a:r>
              <a:rPr lang="en-US" sz="2400" dirty="0">
                <a:solidFill>
                  <a:srgbClr val="002060"/>
                </a:solidFill>
              </a:rPr>
              <a:t>For evaluating the performance of our chosen models, several performance metrics are used namely Accuracy, Precision, Recall and F1 Score.</a:t>
            </a:r>
          </a:p>
          <a:p>
            <a:pPr marL="0" indent="0">
              <a:buNone/>
            </a:pPr>
            <a:endParaRPr lang="en-US" dirty="0"/>
          </a:p>
        </p:txBody>
      </p:sp>
    </p:spTree>
    <p:extLst>
      <p:ext uri="{BB962C8B-B14F-4D97-AF65-F5344CB8AC3E}">
        <p14:creationId xmlns:p14="http://schemas.microsoft.com/office/powerpoint/2010/main" val="3379536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90C65-59D1-D894-2167-787185CD774B}"/>
              </a:ext>
            </a:extLst>
          </p:cNvPr>
          <p:cNvSpPr>
            <a:spLocks noGrp="1"/>
          </p:cNvSpPr>
          <p:nvPr>
            <p:ph type="title"/>
          </p:nvPr>
        </p:nvSpPr>
        <p:spPr/>
        <p:txBody>
          <a:bodyPr>
            <a:normAutofit/>
          </a:bodyPr>
          <a:lstStyle/>
          <a:p>
            <a:r>
              <a:rPr lang="en-US" sz="2800" b="1" dirty="0"/>
              <a:t>METHODOLOGY</a:t>
            </a:r>
          </a:p>
        </p:txBody>
      </p:sp>
      <p:sp>
        <p:nvSpPr>
          <p:cNvPr id="3" name="Content Placeholder 2">
            <a:extLst>
              <a:ext uri="{FF2B5EF4-FFF2-40B4-BE49-F238E27FC236}">
                <a16:creationId xmlns:a16="http://schemas.microsoft.com/office/drawing/2014/main" id="{021ECA52-0A7F-7D1B-C102-8C0D57E6DB46}"/>
              </a:ext>
            </a:extLst>
          </p:cNvPr>
          <p:cNvSpPr>
            <a:spLocks noGrp="1"/>
          </p:cNvSpPr>
          <p:nvPr>
            <p:ph idx="1"/>
          </p:nvPr>
        </p:nvSpPr>
        <p:spPr>
          <a:xfrm>
            <a:off x="3000375" y="1485900"/>
            <a:ext cx="8184093" cy="4972050"/>
          </a:xfrm>
          <a:pattFill prst="pct5">
            <a:fgClr>
              <a:schemeClr val="accent1"/>
            </a:fgClr>
            <a:bgClr>
              <a:schemeClr val="bg1"/>
            </a:bgClr>
          </a:pattFill>
        </p:spPr>
        <p:txBody>
          <a:bodyPr>
            <a:normAutofit/>
          </a:bodyPr>
          <a:lstStyle/>
          <a:p>
            <a:pPr marL="0" indent="0">
              <a:buNone/>
            </a:pPr>
            <a:endParaRPr lang="en-US" sz="2400" b="1" dirty="0">
              <a:solidFill>
                <a:srgbClr val="002060"/>
              </a:solidFill>
            </a:endParaRPr>
          </a:p>
          <a:p>
            <a:pPr marL="0" indent="0">
              <a:buNone/>
            </a:pPr>
            <a:r>
              <a:rPr lang="en-US" sz="2400" b="1" dirty="0">
                <a:solidFill>
                  <a:srgbClr val="002060"/>
                </a:solidFill>
              </a:rPr>
              <a:t>Convolutional Neural Network(CNN)</a:t>
            </a:r>
          </a:p>
          <a:p>
            <a:pPr marL="0" indent="0">
              <a:buNone/>
            </a:pPr>
            <a:r>
              <a:rPr lang="en-US" sz="1800" dirty="0">
                <a:solidFill>
                  <a:srgbClr val="002060"/>
                </a:solidFill>
              </a:rPr>
              <a:t>A convolutional neural network (CNN) is a type of artificial neural network used in image recognition and processing that is specifically designed to process pixel data. The layers of a CNN consist of an input layer, an output layer and a hidden layer that includes multiple convolutional layers, pooling layers, fully connected layers and normalization layers.</a:t>
            </a:r>
          </a:p>
          <a:p>
            <a:pPr marL="0" indent="0">
              <a:buNone/>
            </a:pPr>
            <a:r>
              <a:rPr lang="en-US" sz="2400" b="1" dirty="0">
                <a:solidFill>
                  <a:srgbClr val="002060"/>
                </a:solidFill>
              </a:rPr>
              <a:t>VGG16</a:t>
            </a:r>
          </a:p>
          <a:p>
            <a:pPr marL="0" indent="0">
              <a:buNone/>
            </a:pPr>
            <a:r>
              <a:rPr lang="en-US" sz="1800" dirty="0">
                <a:solidFill>
                  <a:srgbClr val="002060"/>
                </a:solidFill>
              </a:rPr>
              <a:t>VGG incorporates 1x1 convolutional layers to make the decision function more non-linear without changing the receptive fields. The small-size convolution filters allows VGG to have a large number of weight layers; of course, more layers leads to improved performance.</a:t>
            </a:r>
          </a:p>
        </p:txBody>
      </p:sp>
    </p:spTree>
    <p:extLst>
      <p:ext uri="{BB962C8B-B14F-4D97-AF65-F5344CB8AC3E}">
        <p14:creationId xmlns:p14="http://schemas.microsoft.com/office/powerpoint/2010/main" val="19988106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232E-8095-48DC-7289-CA09B51A7882}"/>
              </a:ext>
            </a:extLst>
          </p:cNvPr>
          <p:cNvSpPr>
            <a:spLocks noGrp="1"/>
          </p:cNvSpPr>
          <p:nvPr>
            <p:ph type="title"/>
          </p:nvPr>
        </p:nvSpPr>
        <p:spPr/>
        <p:txBody>
          <a:bodyPr>
            <a:normAutofit/>
          </a:bodyPr>
          <a:lstStyle/>
          <a:p>
            <a:r>
              <a:rPr lang="en-US" sz="2800" b="1" dirty="0"/>
              <a:t>METHODOLOGY</a:t>
            </a:r>
            <a:endParaRPr lang="en-US" sz="2800" dirty="0"/>
          </a:p>
        </p:txBody>
      </p:sp>
      <p:sp>
        <p:nvSpPr>
          <p:cNvPr id="3" name="Content Placeholder 2">
            <a:extLst>
              <a:ext uri="{FF2B5EF4-FFF2-40B4-BE49-F238E27FC236}">
                <a16:creationId xmlns:a16="http://schemas.microsoft.com/office/drawing/2014/main" id="{8A233DC3-FB85-B52D-8CB8-5568E6D1B9BD}"/>
              </a:ext>
            </a:extLst>
          </p:cNvPr>
          <p:cNvSpPr>
            <a:spLocks noGrp="1"/>
          </p:cNvSpPr>
          <p:nvPr>
            <p:ph idx="1"/>
          </p:nvPr>
        </p:nvSpPr>
        <p:spPr>
          <a:xfrm>
            <a:off x="2990850" y="1383563"/>
            <a:ext cx="8193618" cy="5122011"/>
          </a:xfrm>
          <a:pattFill prst="pct5">
            <a:fgClr>
              <a:schemeClr val="accent1"/>
            </a:fgClr>
            <a:bgClr>
              <a:schemeClr val="bg1"/>
            </a:bgClr>
          </a:pattFill>
        </p:spPr>
        <p:txBody>
          <a:bodyPr/>
          <a:lstStyle/>
          <a:p>
            <a:pPr marL="0" indent="0">
              <a:buNone/>
            </a:pPr>
            <a:r>
              <a:rPr lang="en-US" sz="2400" b="1" dirty="0">
                <a:solidFill>
                  <a:srgbClr val="002060"/>
                </a:solidFill>
              </a:rPr>
              <a:t>RESNET50</a:t>
            </a:r>
          </a:p>
          <a:p>
            <a:pPr marL="0" indent="0">
              <a:buNone/>
            </a:pPr>
            <a:r>
              <a:rPr lang="en-US" sz="1800" dirty="0">
                <a:solidFill>
                  <a:srgbClr val="002060"/>
                </a:solidFill>
              </a:rPr>
              <a:t>A residual neural network (</a:t>
            </a:r>
            <a:r>
              <a:rPr lang="en-US" sz="1800" dirty="0" err="1">
                <a:solidFill>
                  <a:srgbClr val="002060"/>
                </a:solidFill>
              </a:rPr>
              <a:t>ResNet</a:t>
            </a:r>
            <a:r>
              <a:rPr lang="en-US" sz="1800" dirty="0">
                <a:solidFill>
                  <a:srgbClr val="002060"/>
                </a:solidFill>
              </a:rPr>
              <a:t>) is a kind of deep transfer learning based on residual learning. ResNet-50 with 50-layers are deep, start with convolution layer, and end with a fully-connected layer, and in between followed by 16 residual bottleneck blocks each block has three layers of convolution layer.</a:t>
            </a:r>
          </a:p>
          <a:p>
            <a:pPr marL="0" indent="0">
              <a:buNone/>
            </a:pPr>
            <a:r>
              <a:rPr lang="en-US" sz="2400" b="1" dirty="0">
                <a:solidFill>
                  <a:srgbClr val="002060"/>
                </a:solidFill>
              </a:rPr>
              <a:t>InceptionV3</a:t>
            </a:r>
          </a:p>
          <a:p>
            <a:pPr marL="0" indent="0">
              <a:lnSpc>
                <a:spcPct val="100000"/>
              </a:lnSpc>
              <a:buNone/>
            </a:pPr>
            <a:r>
              <a:rPr lang="en-US" sz="1800" dirty="0">
                <a:solidFill>
                  <a:srgbClr val="002060"/>
                </a:solidFill>
              </a:rPr>
              <a:t>Inception-v3 is a convolutional neural network that is 48 layers deep. The Inception V3 model used several techniques for optimizing the network for better model adaptation. It has a deeper network compared to the Inception V1 and V2 models, but its speed isn’t compromised.</a:t>
            </a:r>
          </a:p>
        </p:txBody>
      </p:sp>
    </p:spTree>
    <p:extLst>
      <p:ext uri="{BB962C8B-B14F-4D97-AF65-F5344CB8AC3E}">
        <p14:creationId xmlns:p14="http://schemas.microsoft.com/office/powerpoint/2010/main" val="17558606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15B92-2821-BFA5-1138-F0093DD56BDA}"/>
              </a:ext>
            </a:extLst>
          </p:cNvPr>
          <p:cNvSpPr>
            <a:spLocks noGrp="1"/>
          </p:cNvSpPr>
          <p:nvPr>
            <p:ph type="title"/>
          </p:nvPr>
        </p:nvSpPr>
        <p:spPr/>
        <p:txBody>
          <a:bodyPr/>
          <a:lstStyle/>
          <a:p>
            <a:r>
              <a:rPr lang="en-US" b="1" dirty="0"/>
              <a:t>RESULT AND</a:t>
            </a:r>
            <a:br>
              <a:rPr lang="en-US" b="1" dirty="0"/>
            </a:br>
            <a:r>
              <a:rPr lang="en-US" b="1" dirty="0"/>
              <a:t>DISCUSSION</a:t>
            </a:r>
          </a:p>
        </p:txBody>
      </p:sp>
      <p:sp>
        <p:nvSpPr>
          <p:cNvPr id="3" name="Content Placeholder 2">
            <a:extLst>
              <a:ext uri="{FF2B5EF4-FFF2-40B4-BE49-F238E27FC236}">
                <a16:creationId xmlns:a16="http://schemas.microsoft.com/office/drawing/2014/main" id="{F82F94E2-4508-1AE3-EA18-931DA5BB1A7D}"/>
              </a:ext>
            </a:extLst>
          </p:cNvPr>
          <p:cNvSpPr>
            <a:spLocks noGrp="1"/>
          </p:cNvSpPr>
          <p:nvPr>
            <p:ph idx="1"/>
          </p:nvPr>
        </p:nvSpPr>
        <p:spPr>
          <a:xfrm>
            <a:off x="3048000" y="1134469"/>
            <a:ext cx="8136468" cy="5400789"/>
          </a:xfrm>
          <a:pattFill prst="pct5">
            <a:fgClr>
              <a:schemeClr val="accent1"/>
            </a:fgClr>
            <a:bgClr>
              <a:schemeClr val="bg1"/>
            </a:bgClr>
          </a:pattFill>
        </p:spPr>
        <p:txBody>
          <a:bodyPr/>
          <a:lstStyle/>
          <a:p>
            <a:pPr marL="0" indent="0">
              <a:buNone/>
            </a:pPr>
            <a:r>
              <a:rPr lang="en-US" sz="2400" b="1" dirty="0">
                <a:solidFill>
                  <a:srgbClr val="002060"/>
                </a:solidFill>
              </a:rPr>
              <a:t> Table 1. Comparison of Performance metrices of different model</a:t>
            </a:r>
          </a:p>
          <a:p>
            <a:pPr marL="0" indent="0">
              <a:buNone/>
            </a:pPr>
            <a:endParaRPr lang="en-US" sz="2400" b="1" dirty="0">
              <a:solidFill>
                <a:srgbClr val="002060"/>
              </a:solidFill>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p:txBody>
      </p:sp>
      <p:graphicFrame>
        <p:nvGraphicFramePr>
          <p:cNvPr id="4" name="Table 4">
            <a:extLst>
              <a:ext uri="{FF2B5EF4-FFF2-40B4-BE49-F238E27FC236}">
                <a16:creationId xmlns:a16="http://schemas.microsoft.com/office/drawing/2014/main" id="{ED5B43BA-46ED-1F0E-D658-9F6D890DA1A1}"/>
              </a:ext>
            </a:extLst>
          </p:cNvPr>
          <p:cNvGraphicFramePr>
            <a:graphicFrameLocks noGrp="1"/>
          </p:cNvGraphicFramePr>
          <p:nvPr>
            <p:extLst>
              <p:ext uri="{D42A27DB-BD31-4B8C-83A1-F6EECF244321}">
                <p14:modId xmlns:p14="http://schemas.microsoft.com/office/powerpoint/2010/main" val="3398508260"/>
              </p:ext>
            </p:extLst>
          </p:nvPr>
        </p:nvGraphicFramePr>
        <p:xfrm>
          <a:off x="3701521" y="2862895"/>
          <a:ext cx="7133057" cy="2719198"/>
        </p:xfrm>
        <a:graphic>
          <a:graphicData uri="http://schemas.openxmlformats.org/drawingml/2006/table">
            <a:tbl>
              <a:tblPr firstRow="1" bandRow="1">
                <a:tableStyleId>{5C22544A-7EE6-4342-B048-85BDC9FD1C3A}</a:tableStyleId>
              </a:tblPr>
              <a:tblGrid>
                <a:gridCol w="1246902">
                  <a:extLst>
                    <a:ext uri="{9D8B030D-6E8A-4147-A177-3AD203B41FA5}">
                      <a16:colId xmlns:a16="http://schemas.microsoft.com/office/drawing/2014/main" val="1179949150"/>
                    </a:ext>
                  </a:extLst>
                </a:gridCol>
                <a:gridCol w="1246902">
                  <a:extLst>
                    <a:ext uri="{9D8B030D-6E8A-4147-A177-3AD203B41FA5}">
                      <a16:colId xmlns:a16="http://schemas.microsoft.com/office/drawing/2014/main" val="1362261553"/>
                    </a:ext>
                  </a:extLst>
                </a:gridCol>
                <a:gridCol w="1246902">
                  <a:extLst>
                    <a:ext uri="{9D8B030D-6E8A-4147-A177-3AD203B41FA5}">
                      <a16:colId xmlns:a16="http://schemas.microsoft.com/office/drawing/2014/main" val="252172902"/>
                    </a:ext>
                  </a:extLst>
                </a:gridCol>
                <a:gridCol w="1246902">
                  <a:extLst>
                    <a:ext uri="{9D8B030D-6E8A-4147-A177-3AD203B41FA5}">
                      <a16:colId xmlns:a16="http://schemas.microsoft.com/office/drawing/2014/main" val="3119334227"/>
                    </a:ext>
                  </a:extLst>
                </a:gridCol>
                <a:gridCol w="2145449">
                  <a:extLst>
                    <a:ext uri="{9D8B030D-6E8A-4147-A177-3AD203B41FA5}">
                      <a16:colId xmlns:a16="http://schemas.microsoft.com/office/drawing/2014/main" val="4294418423"/>
                    </a:ext>
                  </a:extLst>
                </a:gridCol>
              </a:tblGrid>
              <a:tr h="621446">
                <a:tc>
                  <a:txBody>
                    <a:bodyPr/>
                    <a:lstStyle/>
                    <a:p>
                      <a:pPr algn="ctr"/>
                      <a:r>
                        <a:rPr lang="en-US" dirty="0">
                          <a:latin typeface="Calibri" panose="020F0502020204030204" pitchFamily="34" charset="0"/>
                          <a:cs typeface="Calibri" panose="020F0502020204030204" pitchFamily="34" charset="0"/>
                        </a:rPr>
                        <a:t>Models</a:t>
                      </a:r>
                    </a:p>
                  </a:txBody>
                  <a:tcPr/>
                </a:tc>
                <a:tc>
                  <a:txBody>
                    <a:bodyPr/>
                    <a:lstStyle/>
                    <a:p>
                      <a:pPr marL="0" marR="0" indent="0" algn="ctr">
                        <a:lnSpc>
                          <a:spcPct val="106000"/>
                        </a:lnSpc>
                        <a:spcBef>
                          <a:spcPts val="0"/>
                        </a:spcBef>
                        <a:spcAft>
                          <a:spcPts val="2130"/>
                        </a:spcAft>
                      </a:pPr>
                      <a:r>
                        <a:rPr lang="en-US" sz="1600" b="1" dirty="0">
                          <a:solidFill>
                            <a:schemeClr val="bg1"/>
                          </a:solidFill>
                          <a:effectLst/>
                          <a:latin typeface="Calibri" panose="020F0502020204030204" pitchFamily="34" charset="0"/>
                          <a:ea typeface="Cambria" panose="02040503050406030204" pitchFamily="18" charset="0"/>
                          <a:cs typeface="Calibri" panose="020F0502020204030204" pitchFamily="34" charset="0"/>
                        </a:rPr>
                        <a:t>Accuracy</a:t>
                      </a:r>
                      <a:endParaRPr lang="en-US" sz="1600" dirty="0">
                        <a:solidFill>
                          <a:schemeClr val="bg1"/>
                        </a:solidFill>
                        <a:effectLst/>
                        <a:latin typeface="Calibri" panose="020F0502020204030204" pitchFamily="34" charset="0"/>
                        <a:ea typeface="Cambria" panose="02040503050406030204" pitchFamily="18" charset="0"/>
                        <a:cs typeface="Calibri" panose="020F0502020204030204" pitchFamily="34" charset="0"/>
                      </a:endParaRPr>
                    </a:p>
                  </a:txBody>
                  <a:tcPr marL="68580" marR="68580" marT="0" marB="0"/>
                </a:tc>
                <a:tc>
                  <a:txBody>
                    <a:bodyPr/>
                    <a:lstStyle/>
                    <a:p>
                      <a:pPr marL="0" marR="0" indent="0" algn="ctr">
                        <a:lnSpc>
                          <a:spcPct val="106000"/>
                        </a:lnSpc>
                        <a:spcBef>
                          <a:spcPts val="0"/>
                        </a:spcBef>
                        <a:spcAft>
                          <a:spcPts val="2130"/>
                        </a:spcAft>
                      </a:pPr>
                      <a:r>
                        <a:rPr lang="en-US" sz="1600" dirty="0">
                          <a:solidFill>
                            <a:schemeClr val="bg1"/>
                          </a:solidFill>
                          <a:effectLst/>
                          <a:latin typeface="Calibri" panose="020F0502020204030204" pitchFamily="34" charset="0"/>
                          <a:ea typeface="Cambria" panose="02040503050406030204" pitchFamily="18" charset="0"/>
                          <a:cs typeface="Calibri" panose="020F0502020204030204" pitchFamily="34" charset="0"/>
                        </a:rPr>
                        <a:t>Precision</a:t>
                      </a:r>
                    </a:p>
                  </a:txBody>
                  <a:tcPr marL="68580" marR="68580" marT="0" marB="0"/>
                </a:tc>
                <a:tc>
                  <a:txBody>
                    <a:bodyPr/>
                    <a:lstStyle/>
                    <a:p>
                      <a:pPr marL="0" marR="0" indent="0" algn="ctr">
                        <a:lnSpc>
                          <a:spcPct val="106000"/>
                        </a:lnSpc>
                        <a:spcBef>
                          <a:spcPts val="0"/>
                        </a:spcBef>
                        <a:spcAft>
                          <a:spcPts val="2130"/>
                        </a:spcAft>
                      </a:pPr>
                      <a:r>
                        <a:rPr lang="en-US" sz="1600" dirty="0">
                          <a:solidFill>
                            <a:schemeClr val="bg1"/>
                          </a:solidFill>
                          <a:effectLst/>
                          <a:latin typeface="Calibri" panose="020F0502020204030204" pitchFamily="34" charset="0"/>
                          <a:ea typeface="Cambria" panose="02040503050406030204" pitchFamily="18" charset="0"/>
                          <a:cs typeface="Calibri" panose="020F0502020204030204" pitchFamily="34" charset="0"/>
                        </a:rPr>
                        <a:t>Recall</a:t>
                      </a:r>
                    </a:p>
                  </a:txBody>
                  <a:tcPr marL="68580" marR="68580" marT="0" marB="0"/>
                </a:tc>
                <a:tc>
                  <a:txBody>
                    <a:bodyPr/>
                    <a:lstStyle/>
                    <a:p>
                      <a:pPr marL="0" marR="0" indent="0" algn="ctr">
                        <a:lnSpc>
                          <a:spcPct val="106000"/>
                        </a:lnSpc>
                        <a:spcBef>
                          <a:spcPts val="0"/>
                        </a:spcBef>
                        <a:spcAft>
                          <a:spcPts val="2130"/>
                        </a:spcAft>
                      </a:pPr>
                      <a:r>
                        <a:rPr lang="en-US" sz="1600" b="1" dirty="0">
                          <a:solidFill>
                            <a:schemeClr val="bg1"/>
                          </a:solidFill>
                          <a:effectLst/>
                          <a:latin typeface="Calibri" panose="020F0502020204030204" pitchFamily="34" charset="0"/>
                          <a:ea typeface="Cambria" panose="02040503050406030204" pitchFamily="18" charset="0"/>
                          <a:cs typeface="Calibri" panose="020F0502020204030204" pitchFamily="34" charset="0"/>
                        </a:rPr>
                        <a:t>F1-Score</a:t>
                      </a:r>
                      <a:endParaRPr lang="en-US" sz="1600" dirty="0">
                        <a:solidFill>
                          <a:schemeClr val="bg1"/>
                        </a:solidFill>
                        <a:effectLst/>
                        <a:latin typeface="Calibri" panose="020F0502020204030204" pitchFamily="34" charset="0"/>
                        <a:ea typeface="Cambria" panose="02040503050406030204" pitchFamily="18" charset="0"/>
                        <a:cs typeface="Calibri" panose="020F0502020204030204" pitchFamily="34" charset="0"/>
                      </a:endParaRPr>
                    </a:p>
                  </a:txBody>
                  <a:tcPr marL="68580" marR="68580" marT="0" marB="0"/>
                </a:tc>
                <a:extLst>
                  <a:ext uri="{0D108BD9-81ED-4DB2-BD59-A6C34878D82A}">
                    <a16:rowId xmlns:a16="http://schemas.microsoft.com/office/drawing/2014/main" val="1652951076"/>
                  </a:ext>
                </a:extLst>
              </a:tr>
              <a:tr h="524438">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CNN</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97.35%</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94.34%</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97.32%</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91.79%</a:t>
                      </a:r>
                    </a:p>
                  </a:txBody>
                  <a:tcPr marL="68580" marR="68580" marT="0" marB="0"/>
                </a:tc>
                <a:extLst>
                  <a:ext uri="{0D108BD9-81ED-4DB2-BD59-A6C34878D82A}">
                    <a16:rowId xmlns:a16="http://schemas.microsoft.com/office/drawing/2014/main" val="610667382"/>
                  </a:ext>
                </a:extLst>
              </a:tr>
              <a:tr h="524438">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VGG16</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98.79%</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51.08%</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51.67%</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50.57%</a:t>
                      </a:r>
                    </a:p>
                  </a:txBody>
                  <a:tcPr marL="68580" marR="68580" marT="0" marB="0"/>
                </a:tc>
                <a:extLst>
                  <a:ext uri="{0D108BD9-81ED-4DB2-BD59-A6C34878D82A}">
                    <a16:rowId xmlns:a16="http://schemas.microsoft.com/office/drawing/2014/main" val="2932606100"/>
                  </a:ext>
                </a:extLst>
              </a:tr>
              <a:tr h="524438">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RESNET50</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70.67%</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39.92%</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51.61%</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33.03%</a:t>
                      </a:r>
                    </a:p>
                  </a:txBody>
                  <a:tcPr marL="68580" marR="68580" marT="0" marB="0"/>
                </a:tc>
                <a:extLst>
                  <a:ext uri="{0D108BD9-81ED-4DB2-BD59-A6C34878D82A}">
                    <a16:rowId xmlns:a16="http://schemas.microsoft.com/office/drawing/2014/main" val="4276736715"/>
                  </a:ext>
                </a:extLst>
              </a:tr>
              <a:tr h="524438">
                <a:tc>
                  <a:txBody>
                    <a:bodyPr/>
                    <a:lstStyle/>
                    <a:p>
                      <a:pPr marL="6350" marR="0" indent="-6350" algn="ctr">
                        <a:spcBef>
                          <a:spcPts val="0"/>
                        </a:spcBef>
                        <a:spcAft>
                          <a:spcPts val="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InceptionV3</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98.89%</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51.46%</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51.51%</a:t>
                      </a:r>
                    </a:p>
                  </a:txBody>
                  <a:tcPr marL="68580" marR="68580" marT="0" marB="0"/>
                </a:tc>
                <a:tc>
                  <a:txBody>
                    <a:bodyPr/>
                    <a:lstStyle/>
                    <a:p>
                      <a:pPr marL="0" marR="0" indent="0" algn="ctr">
                        <a:lnSpc>
                          <a:spcPct val="106000"/>
                        </a:lnSpc>
                        <a:spcBef>
                          <a:spcPts val="0"/>
                        </a:spcBef>
                        <a:spcAft>
                          <a:spcPts val="2130"/>
                        </a:spcAft>
                      </a:pPr>
                      <a:r>
                        <a:rPr lang="en-US" sz="1600" b="1" dirty="0">
                          <a:solidFill>
                            <a:srgbClr val="002060"/>
                          </a:solidFill>
                          <a:effectLst/>
                          <a:latin typeface="Calibri" panose="020F0502020204030204" pitchFamily="34" charset="0"/>
                          <a:ea typeface="Cambria" panose="02040503050406030204" pitchFamily="18" charset="0"/>
                          <a:cs typeface="Calibri" panose="020F0502020204030204" pitchFamily="34" charset="0"/>
                        </a:rPr>
                        <a:t>51.41%</a:t>
                      </a:r>
                    </a:p>
                  </a:txBody>
                  <a:tcPr marL="68580" marR="68580" marT="0" marB="0"/>
                </a:tc>
                <a:extLst>
                  <a:ext uri="{0D108BD9-81ED-4DB2-BD59-A6C34878D82A}">
                    <a16:rowId xmlns:a16="http://schemas.microsoft.com/office/drawing/2014/main" val="765144242"/>
                  </a:ext>
                </a:extLst>
              </a:tr>
            </a:tbl>
          </a:graphicData>
        </a:graphic>
      </p:graphicFrame>
    </p:spTree>
    <p:extLst>
      <p:ext uri="{BB962C8B-B14F-4D97-AF65-F5344CB8AC3E}">
        <p14:creationId xmlns:p14="http://schemas.microsoft.com/office/powerpoint/2010/main" val="377184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BFCEE-1ADA-0EBF-A81A-C75B2D349D23}"/>
              </a:ext>
            </a:extLst>
          </p:cNvPr>
          <p:cNvSpPr>
            <a:spLocks noGrp="1"/>
          </p:cNvSpPr>
          <p:nvPr>
            <p:ph type="title"/>
          </p:nvPr>
        </p:nvSpPr>
        <p:spPr/>
        <p:txBody>
          <a:bodyPr/>
          <a:lstStyle/>
          <a:p>
            <a:r>
              <a:rPr lang="en-US" dirty="0"/>
              <a:t>Loss</a:t>
            </a:r>
            <a:br>
              <a:rPr lang="en-US" dirty="0"/>
            </a:br>
            <a:r>
              <a:rPr lang="en-US" dirty="0"/>
              <a:t>vs Accuracy</a:t>
            </a:r>
            <a:br>
              <a:rPr lang="en-US" dirty="0"/>
            </a:br>
            <a:r>
              <a:rPr lang="en-US" dirty="0"/>
              <a:t>Curve Analysis</a:t>
            </a:r>
          </a:p>
        </p:txBody>
      </p:sp>
      <p:pic>
        <p:nvPicPr>
          <p:cNvPr id="3" name="Content Placeholder 12">
            <a:extLst>
              <a:ext uri="{FF2B5EF4-FFF2-40B4-BE49-F238E27FC236}">
                <a16:creationId xmlns:a16="http://schemas.microsoft.com/office/drawing/2014/main" id="{BBC2E511-1AEA-723F-79E7-4DC42BFA68E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20215" y="1390651"/>
            <a:ext cx="2947483" cy="2091762"/>
          </a:xfrm>
          <a:prstGeom prst="rect">
            <a:avLst/>
          </a:prstGeom>
        </p:spPr>
      </p:pic>
      <p:pic>
        <p:nvPicPr>
          <p:cNvPr id="4" name="Picture 3">
            <a:extLst>
              <a:ext uri="{FF2B5EF4-FFF2-40B4-BE49-F238E27FC236}">
                <a16:creationId xmlns:a16="http://schemas.microsoft.com/office/drawing/2014/main" id="{ED5080C0-5AE1-724D-21B2-5EB479857E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553252" y="1360433"/>
            <a:ext cx="2914800" cy="2068567"/>
          </a:xfrm>
          <a:prstGeom prst="rect">
            <a:avLst/>
          </a:prstGeom>
        </p:spPr>
      </p:pic>
      <p:pic>
        <p:nvPicPr>
          <p:cNvPr id="5" name="Picture 4">
            <a:extLst>
              <a:ext uri="{FF2B5EF4-FFF2-40B4-BE49-F238E27FC236}">
                <a16:creationId xmlns:a16="http://schemas.microsoft.com/office/drawing/2014/main" id="{886DECB3-3ABB-57EB-DFF4-61B8D592450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020215" y="3482413"/>
            <a:ext cx="2947483" cy="2058560"/>
          </a:xfrm>
          <a:prstGeom prst="rect">
            <a:avLst/>
          </a:prstGeom>
        </p:spPr>
      </p:pic>
      <p:pic>
        <p:nvPicPr>
          <p:cNvPr id="6" name="Picture 5">
            <a:extLst>
              <a:ext uri="{FF2B5EF4-FFF2-40B4-BE49-F238E27FC236}">
                <a16:creationId xmlns:a16="http://schemas.microsoft.com/office/drawing/2014/main" id="{5516F740-74EC-AE67-4057-6081346752CA}"/>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577927" y="3472406"/>
            <a:ext cx="2914799" cy="2068567"/>
          </a:xfrm>
          <a:prstGeom prst="rect">
            <a:avLst/>
          </a:prstGeom>
        </p:spPr>
      </p:pic>
      <p:pic>
        <p:nvPicPr>
          <p:cNvPr id="10" name="Picture 9">
            <a:extLst>
              <a:ext uri="{FF2B5EF4-FFF2-40B4-BE49-F238E27FC236}">
                <a16:creationId xmlns:a16="http://schemas.microsoft.com/office/drawing/2014/main" id="{CD2C9F9D-4B83-BEDF-A2ED-A4D3CBD3FF4D}"/>
              </a:ext>
            </a:extLst>
          </p:cNvPr>
          <p:cNvPicPr>
            <a:picLocks noChangeAspect="1"/>
          </p:cNvPicPr>
          <p:nvPr/>
        </p:nvPicPr>
        <p:blipFill>
          <a:blip r:embed="rId6"/>
          <a:stretch>
            <a:fillRect/>
          </a:stretch>
        </p:blipFill>
        <p:spPr>
          <a:xfrm>
            <a:off x="4243242" y="1514313"/>
            <a:ext cx="2724456" cy="1949464"/>
          </a:xfrm>
          <a:prstGeom prst="rect">
            <a:avLst/>
          </a:prstGeom>
        </p:spPr>
      </p:pic>
    </p:spTree>
    <p:extLst>
      <p:ext uri="{BB962C8B-B14F-4D97-AF65-F5344CB8AC3E}">
        <p14:creationId xmlns:p14="http://schemas.microsoft.com/office/powerpoint/2010/main" val="1639520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99EA7-810A-1946-BBBC-9DAEF84D380B}"/>
              </a:ext>
            </a:extLst>
          </p:cNvPr>
          <p:cNvSpPr>
            <a:spLocks noGrp="1"/>
          </p:cNvSpPr>
          <p:nvPr>
            <p:ph type="title"/>
          </p:nvPr>
        </p:nvSpPr>
        <p:spPr>
          <a:xfrm>
            <a:off x="101600" y="1123837"/>
            <a:ext cx="3302000" cy="4601183"/>
          </a:xfrm>
        </p:spPr>
        <p:txBody>
          <a:bodyPr/>
          <a:lstStyle/>
          <a:p>
            <a:r>
              <a:rPr lang="en-US" b="1" dirty="0"/>
              <a:t>CONCLUSION</a:t>
            </a:r>
          </a:p>
        </p:txBody>
      </p:sp>
      <p:sp>
        <p:nvSpPr>
          <p:cNvPr id="3" name="Content Placeholder 2">
            <a:extLst>
              <a:ext uri="{FF2B5EF4-FFF2-40B4-BE49-F238E27FC236}">
                <a16:creationId xmlns:a16="http://schemas.microsoft.com/office/drawing/2014/main" id="{3B61E1B9-E7AA-0426-CBD2-981A9140D00D}"/>
              </a:ext>
            </a:extLst>
          </p:cNvPr>
          <p:cNvSpPr>
            <a:spLocks noGrp="1"/>
          </p:cNvSpPr>
          <p:nvPr>
            <p:ph idx="1"/>
          </p:nvPr>
        </p:nvSpPr>
        <p:spPr>
          <a:xfrm>
            <a:off x="3000375" y="1304924"/>
            <a:ext cx="8184093" cy="5133975"/>
          </a:xfrm>
          <a:pattFill prst="pct5">
            <a:fgClr>
              <a:schemeClr val="accent1"/>
            </a:fgClr>
            <a:bgClr>
              <a:schemeClr val="bg1"/>
            </a:bgClr>
          </a:pattFill>
        </p:spPr>
        <p:txBody>
          <a:bodyPr>
            <a:normAutofit/>
          </a:bodyPr>
          <a:lstStyle/>
          <a:p>
            <a:r>
              <a:rPr lang="en-US" sz="2400" dirty="0">
                <a:solidFill>
                  <a:srgbClr val="002060"/>
                </a:solidFill>
              </a:rPr>
              <a:t>This face mask recognition technique is an extremely effective approach to reduce COVID19 from spreading and thus who are not wearing masks will be separated from the crowd by the system. </a:t>
            </a:r>
          </a:p>
          <a:p>
            <a:r>
              <a:rPr lang="en-US" sz="2400" dirty="0">
                <a:solidFill>
                  <a:srgbClr val="002060"/>
                </a:solidFill>
              </a:rPr>
              <a:t>W</a:t>
            </a:r>
            <a:r>
              <a:rPr lang="en-US" sz="2400" b="0" i="0" dirty="0">
                <a:solidFill>
                  <a:srgbClr val="002060"/>
                </a:solidFill>
                <a:effectLst/>
              </a:rPr>
              <a:t>e illustrated the learning and performance task of the models by using some deep learning tools and techniques and achieved reasonably high accuracy for CNN.</a:t>
            </a:r>
          </a:p>
          <a:p>
            <a:r>
              <a:rPr lang="en-US" sz="2400" b="0" i="0" dirty="0">
                <a:solidFill>
                  <a:srgbClr val="002060"/>
                </a:solidFill>
                <a:effectLst/>
              </a:rPr>
              <a:t> The deployed model will contribute immensely to the public health care system.</a:t>
            </a:r>
            <a:endParaRPr lang="en-US" sz="2400" dirty="0">
              <a:solidFill>
                <a:srgbClr val="002060"/>
              </a:solidFill>
            </a:endParaRPr>
          </a:p>
        </p:txBody>
      </p:sp>
    </p:spTree>
    <p:extLst>
      <p:ext uri="{BB962C8B-B14F-4D97-AF65-F5344CB8AC3E}">
        <p14:creationId xmlns:p14="http://schemas.microsoft.com/office/powerpoint/2010/main" val="498522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5F1F1-3D65-712F-9C60-80B2798DF6E6}"/>
              </a:ext>
            </a:extLst>
          </p:cNvPr>
          <p:cNvSpPr>
            <a:spLocks noGrp="1"/>
          </p:cNvSpPr>
          <p:nvPr>
            <p:ph type="title"/>
          </p:nvPr>
        </p:nvSpPr>
        <p:spPr/>
        <p:txBody>
          <a:bodyPr/>
          <a:lstStyle/>
          <a:p>
            <a:r>
              <a:rPr lang="en-US" b="1" dirty="0"/>
              <a:t>FUTURE WORK</a:t>
            </a:r>
          </a:p>
        </p:txBody>
      </p:sp>
      <p:sp>
        <p:nvSpPr>
          <p:cNvPr id="3" name="Content Placeholder 2">
            <a:extLst>
              <a:ext uri="{FF2B5EF4-FFF2-40B4-BE49-F238E27FC236}">
                <a16:creationId xmlns:a16="http://schemas.microsoft.com/office/drawing/2014/main" id="{A4E0959D-FCC9-0DBB-CDDD-0E0237F4F351}"/>
              </a:ext>
            </a:extLst>
          </p:cNvPr>
          <p:cNvSpPr>
            <a:spLocks noGrp="1"/>
          </p:cNvSpPr>
          <p:nvPr>
            <p:ph idx="1"/>
          </p:nvPr>
        </p:nvSpPr>
        <p:spPr>
          <a:xfrm>
            <a:off x="2724150" y="1333500"/>
            <a:ext cx="8460318" cy="5095874"/>
          </a:xfrm>
          <a:pattFill prst="pct5">
            <a:fgClr>
              <a:schemeClr val="accent1"/>
            </a:fgClr>
            <a:bgClr>
              <a:schemeClr val="bg1"/>
            </a:bgClr>
          </a:pattFill>
        </p:spPr>
        <p:txBody>
          <a:bodyPr/>
          <a:lstStyle/>
          <a:p>
            <a:r>
              <a:rPr lang="en-US" sz="2400" b="0" i="0" dirty="0">
                <a:solidFill>
                  <a:srgbClr val="002060"/>
                </a:solidFill>
                <a:effectLst/>
              </a:rPr>
              <a:t>In future it can be extended to detect if a person is wearing the mask properly or not. The model can be further improved to detect if the mask is virus prone or not i.e. the type of the mask is surgical, N95 or not. </a:t>
            </a:r>
          </a:p>
          <a:p>
            <a:r>
              <a:rPr lang="en-US" sz="2400" dirty="0">
                <a:solidFill>
                  <a:srgbClr val="002060"/>
                </a:solidFill>
              </a:rPr>
              <a:t>As far as now we deployed the detection technique only for images we might try to detect from videos also.</a:t>
            </a:r>
          </a:p>
          <a:p>
            <a:endParaRPr lang="en-US" sz="2400" dirty="0">
              <a:solidFill>
                <a:srgbClr val="002060"/>
              </a:solidFill>
            </a:endParaRPr>
          </a:p>
          <a:p>
            <a:endParaRPr lang="en-US" dirty="0"/>
          </a:p>
        </p:txBody>
      </p:sp>
    </p:spTree>
    <p:extLst>
      <p:ext uri="{BB962C8B-B14F-4D97-AF65-F5344CB8AC3E}">
        <p14:creationId xmlns:p14="http://schemas.microsoft.com/office/powerpoint/2010/main" val="27957538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3C65E-BDBB-3501-E5EC-7BC84F337760}"/>
              </a:ext>
            </a:extLst>
          </p:cNvPr>
          <p:cNvSpPr>
            <a:spLocks noGrp="1"/>
          </p:cNvSpPr>
          <p:nvPr>
            <p:ph type="title"/>
          </p:nvPr>
        </p:nvSpPr>
        <p:spPr/>
        <p:txBody>
          <a:bodyPr/>
          <a:lstStyle/>
          <a:p>
            <a:r>
              <a:rPr lang="en-US" b="1" dirty="0"/>
              <a:t>REFERENCES</a:t>
            </a:r>
          </a:p>
        </p:txBody>
      </p:sp>
      <p:sp>
        <p:nvSpPr>
          <p:cNvPr id="3" name="Content Placeholder 2">
            <a:extLst>
              <a:ext uri="{FF2B5EF4-FFF2-40B4-BE49-F238E27FC236}">
                <a16:creationId xmlns:a16="http://schemas.microsoft.com/office/drawing/2014/main" id="{483C00B6-CF65-686C-AB58-11EC87181B43}"/>
              </a:ext>
            </a:extLst>
          </p:cNvPr>
          <p:cNvSpPr>
            <a:spLocks noGrp="1"/>
          </p:cNvSpPr>
          <p:nvPr>
            <p:ph idx="1"/>
          </p:nvPr>
        </p:nvSpPr>
        <p:spPr>
          <a:xfrm>
            <a:off x="3095625" y="1238250"/>
            <a:ext cx="8162925" cy="5343524"/>
          </a:xfrm>
          <a:pattFill prst="pct5">
            <a:fgClr>
              <a:schemeClr val="accent1"/>
            </a:fgClr>
            <a:bgClr>
              <a:schemeClr val="bg1"/>
            </a:bgClr>
          </a:pattFill>
        </p:spPr>
        <p:txBody>
          <a:bodyPr>
            <a:normAutofit/>
          </a:bodyPr>
          <a:lstStyle/>
          <a:p>
            <a:pPr marL="0" marR="0" lvl="0" indent="0" algn="just" fontAlgn="base">
              <a:lnSpc>
                <a:spcPct val="108000"/>
              </a:lnSpc>
              <a:spcBef>
                <a:spcPts val="0"/>
              </a:spcBef>
              <a:spcAft>
                <a:spcPts val="20"/>
              </a:spcAft>
              <a:buClr>
                <a:srgbClr val="000000"/>
              </a:buClr>
              <a:buSzPts val="900"/>
              <a:buNone/>
            </a:pP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[1] Rahman, Mohammad </a:t>
            </a:r>
            <a:r>
              <a:rPr lang="en-US" sz="1800" u="none" strike="noStrike" dirty="0" err="1">
                <a:solidFill>
                  <a:srgbClr val="002060"/>
                </a:solidFill>
                <a:effectLst/>
                <a:uFill>
                  <a:solidFill>
                    <a:srgbClr val="000000"/>
                  </a:solidFill>
                </a:uFill>
                <a:ea typeface="Cambria" panose="02040503050406030204" pitchFamily="18" charset="0"/>
                <a:cs typeface="Cambria" panose="02040503050406030204" pitchFamily="18" charset="0"/>
              </a:rPr>
              <a:t>Marufur</a:t>
            </a: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 et al. ”An automated system to limit</a:t>
            </a:r>
          </a:p>
          <a:p>
            <a:pPr marL="0" marR="0" lvl="0" indent="0" algn="just" fontAlgn="base">
              <a:lnSpc>
                <a:spcPct val="108000"/>
              </a:lnSpc>
              <a:spcBef>
                <a:spcPts val="0"/>
              </a:spcBef>
              <a:spcAft>
                <a:spcPts val="20"/>
              </a:spcAft>
              <a:buClr>
                <a:srgbClr val="000000"/>
              </a:buClr>
              <a:buSzPts val="900"/>
              <a:buNone/>
            </a:pP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COVID-19 using facial mask detection in smart city network.” 2020</a:t>
            </a:r>
          </a:p>
          <a:p>
            <a:pPr marL="0" marR="0" lvl="0" indent="0" algn="just" fontAlgn="base">
              <a:lnSpc>
                <a:spcPct val="108000"/>
              </a:lnSpc>
              <a:spcBef>
                <a:spcPts val="0"/>
              </a:spcBef>
              <a:spcAft>
                <a:spcPts val="20"/>
              </a:spcAft>
              <a:buClr>
                <a:srgbClr val="000000"/>
              </a:buClr>
              <a:buSzPts val="900"/>
              <a:buNone/>
            </a:pP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IEEE International IOT, Electronics and Mechatronics Conference</a:t>
            </a:r>
          </a:p>
          <a:p>
            <a:pPr marL="0" marR="0" lvl="0" indent="0" algn="just" fontAlgn="base">
              <a:lnSpc>
                <a:spcPct val="108000"/>
              </a:lnSpc>
              <a:spcBef>
                <a:spcPts val="0"/>
              </a:spcBef>
              <a:spcAft>
                <a:spcPts val="20"/>
              </a:spcAft>
              <a:buClr>
                <a:srgbClr val="000000"/>
              </a:buClr>
              <a:buSzPts val="900"/>
              <a:buNone/>
            </a:pP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(IEMTRONICS). IEEE, 2020.</a:t>
            </a:r>
          </a:p>
          <a:p>
            <a:pPr marL="0" marR="0" lvl="0" indent="0" algn="just" fontAlgn="base">
              <a:lnSpc>
                <a:spcPct val="108000"/>
              </a:lnSpc>
              <a:spcBef>
                <a:spcPts val="0"/>
              </a:spcBef>
              <a:spcAft>
                <a:spcPts val="20"/>
              </a:spcAft>
              <a:buClr>
                <a:srgbClr val="000000"/>
              </a:buClr>
              <a:buSzPts val="900"/>
              <a:buNone/>
            </a:pPr>
            <a:endPar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endParaRPr>
          </a:p>
          <a:p>
            <a:pPr marL="0" indent="0" fontAlgn="base">
              <a:lnSpc>
                <a:spcPct val="108000"/>
              </a:lnSpc>
              <a:spcBef>
                <a:spcPts val="0"/>
              </a:spcBef>
              <a:spcAft>
                <a:spcPts val="20"/>
              </a:spcAft>
              <a:buClr>
                <a:srgbClr val="000000"/>
              </a:buClr>
              <a:buSzPts val="900"/>
              <a:buNone/>
            </a:pPr>
            <a:r>
              <a:rPr lang="en-US" sz="1800" dirty="0">
                <a:solidFill>
                  <a:srgbClr val="002060"/>
                </a:solidFill>
                <a:uFill>
                  <a:solidFill>
                    <a:srgbClr val="000000"/>
                  </a:solidFill>
                </a:uFill>
                <a:ea typeface="Cambria" panose="02040503050406030204" pitchFamily="18" charset="0"/>
                <a:cs typeface="Cambria" panose="02040503050406030204" pitchFamily="18" charset="0"/>
              </a:rPr>
              <a:t>[2] </a:t>
            </a:r>
            <a:r>
              <a:rPr lang="en-US" sz="1800" b="0" i="0" dirty="0">
                <a:solidFill>
                  <a:srgbClr val="002060"/>
                </a:solidFill>
                <a:effectLst/>
              </a:rPr>
              <a:t>Kumar, Deepika, et al. "Automatic detection of white blood cancer from bone marrow microscopic images using convolutional neural networks." </a:t>
            </a:r>
            <a:r>
              <a:rPr lang="en-US" sz="1800" b="0" i="1" dirty="0">
                <a:solidFill>
                  <a:srgbClr val="002060"/>
                </a:solidFill>
                <a:effectLst/>
              </a:rPr>
              <a:t>IEEE Access</a:t>
            </a:r>
            <a:r>
              <a:rPr lang="en-US" sz="1800" b="0" i="0" dirty="0">
                <a:solidFill>
                  <a:srgbClr val="002060"/>
                </a:solidFill>
                <a:effectLst/>
              </a:rPr>
              <a:t> 8 (2020): 142521-142531.</a:t>
            </a:r>
          </a:p>
          <a:p>
            <a:pPr marL="0" indent="0" fontAlgn="base">
              <a:lnSpc>
                <a:spcPct val="108000"/>
              </a:lnSpc>
              <a:spcBef>
                <a:spcPts val="0"/>
              </a:spcBef>
              <a:spcAft>
                <a:spcPts val="20"/>
              </a:spcAft>
              <a:buClr>
                <a:srgbClr val="000000"/>
              </a:buClr>
              <a:buSzPts val="900"/>
              <a:buNone/>
            </a:pPr>
            <a:endPar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endParaRPr>
          </a:p>
          <a:p>
            <a:pPr marL="0" marR="0" lvl="0" indent="0" algn="just" fontAlgn="base">
              <a:lnSpc>
                <a:spcPct val="108000"/>
              </a:lnSpc>
              <a:spcBef>
                <a:spcPts val="0"/>
              </a:spcBef>
              <a:spcAft>
                <a:spcPts val="20"/>
              </a:spcAft>
              <a:buClr>
                <a:srgbClr val="000000"/>
              </a:buClr>
              <a:buSzPts val="900"/>
              <a:buNone/>
            </a:pP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[3] Kaur, Gagandeep, </a:t>
            </a:r>
            <a:r>
              <a:rPr lang="en-US" sz="1800" u="none" strike="noStrike" dirty="0" err="1">
                <a:solidFill>
                  <a:srgbClr val="002060"/>
                </a:solidFill>
                <a:effectLst/>
                <a:uFill>
                  <a:solidFill>
                    <a:srgbClr val="000000"/>
                  </a:solidFill>
                </a:uFill>
                <a:ea typeface="Cambria" panose="02040503050406030204" pitchFamily="18" charset="0"/>
                <a:cs typeface="Cambria" panose="02040503050406030204" pitchFamily="18" charset="0"/>
              </a:rPr>
              <a:t>Ritesh</a:t>
            </a: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 Sinha, Puneet Kumar Tiwari, </a:t>
            </a:r>
            <a:r>
              <a:rPr lang="en-US" sz="1800" u="none" strike="noStrike" dirty="0" err="1">
                <a:solidFill>
                  <a:srgbClr val="002060"/>
                </a:solidFill>
                <a:effectLst/>
                <a:uFill>
                  <a:solidFill>
                    <a:srgbClr val="000000"/>
                  </a:solidFill>
                </a:uFill>
                <a:ea typeface="Cambria" panose="02040503050406030204" pitchFamily="18" charset="0"/>
                <a:cs typeface="Cambria" panose="02040503050406030204" pitchFamily="18" charset="0"/>
              </a:rPr>
              <a:t>Srijan</a:t>
            </a: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 Kumar</a:t>
            </a:r>
          </a:p>
          <a:p>
            <a:pPr marL="0" marR="0" lvl="0" indent="0" algn="just" fontAlgn="base">
              <a:lnSpc>
                <a:spcPct val="108000"/>
              </a:lnSpc>
              <a:spcBef>
                <a:spcPts val="0"/>
              </a:spcBef>
              <a:spcAft>
                <a:spcPts val="20"/>
              </a:spcAft>
              <a:buClr>
                <a:srgbClr val="000000"/>
              </a:buClr>
              <a:buSzPts val="900"/>
              <a:buNone/>
            </a:pP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Yadav, </a:t>
            </a:r>
            <a:r>
              <a:rPr lang="en-US" sz="1800" u="none" strike="noStrike" dirty="0" err="1">
                <a:solidFill>
                  <a:srgbClr val="002060"/>
                </a:solidFill>
                <a:effectLst/>
                <a:uFill>
                  <a:solidFill>
                    <a:srgbClr val="000000"/>
                  </a:solidFill>
                </a:uFill>
                <a:ea typeface="Cambria" panose="02040503050406030204" pitchFamily="18" charset="0"/>
                <a:cs typeface="Cambria" panose="02040503050406030204" pitchFamily="18" charset="0"/>
              </a:rPr>
              <a:t>Prabhash</a:t>
            </a: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 Pandey, Rohit Raj, </a:t>
            </a:r>
            <a:r>
              <a:rPr lang="en-US" sz="1800" u="none" strike="noStrike" dirty="0" err="1">
                <a:solidFill>
                  <a:srgbClr val="002060"/>
                </a:solidFill>
                <a:effectLst/>
                <a:uFill>
                  <a:solidFill>
                    <a:srgbClr val="000000"/>
                  </a:solidFill>
                </a:uFill>
                <a:ea typeface="Cambria" panose="02040503050406030204" pitchFamily="18" charset="0"/>
                <a:cs typeface="Cambria" panose="02040503050406030204" pitchFamily="18" charset="0"/>
              </a:rPr>
              <a:t>Anshu</a:t>
            </a: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 </a:t>
            </a:r>
            <a:r>
              <a:rPr lang="en-US" sz="1800" u="none" strike="noStrike" dirty="0" err="1">
                <a:solidFill>
                  <a:srgbClr val="002060"/>
                </a:solidFill>
                <a:effectLst/>
                <a:uFill>
                  <a:solidFill>
                    <a:srgbClr val="000000"/>
                  </a:solidFill>
                </a:uFill>
                <a:ea typeface="Cambria" panose="02040503050406030204" pitchFamily="18" charset="0"/>
                <a:cs typeface="Cambria" panose="02040503050406030204" pitchFamily="18" charset="0"/>
              </a:rPr>
              <a:t>Vashisth</a:t>
            </a: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 and </a:t>
            </a:r>
            <a:r>
              <a:rPr lang="en-US" sz="1800" u="none" strike="noStrike" dirty="0" err="1">
                <a:solidFill>
                  <a:srgbClr val="002060"/>
                </a:solidFill>
                <a:effectLst/>
                <a:uFill>
                  <a:solidFill>
                    <a:srgbClr val="000000"/>
                  </a:solidFill>
                </a:uFill>
                <a:ea typeface="Cambria" panose="02040503050406030204" pitchFamily="18" charset="0"/>
                <a:cs typeface="Cambria" panose="02040503050406030204" pitchFamily="18" charset="0"/>
              </a:rPr>
              <a:t>Manik</a:t>
            </a: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 </a:t>
            </a:r>
            <a:r>
              <a:rPr lang="en-US" sz="1800" u="none" strike="noStrike" dirty="0" err="1">
                <a:solidFill>
                  <a:srgbClr val="002060"/>
                </a:solidFill>
                <a:effectLst/>
                <a:uFill>
                  <a:solidFill>
                    <a:srgbClr val="000000"/>
                  </a:solidFill>
                </a:uFill>
                <a:ea typeface="Cambria" panose="02040503050406030204" pitchFamily="18" charset="0"/>
                <a:cs typeface="Cambria" panose="02040503050406030204" pitchFamily="18" charset="0"/>
              </a:rPr>
              <a:t>Rakhra</a:t>
            </a: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a:t>
            </a:r>
          </a:p>
          <a:p>
            <a:pPr marL="0" marR="0" lvl="0" indent="0" algn="just" fontAlgn="base">
              <a:lnSpc>
                <a:spcPct val="108000"/>
              </a:lnSpc>
              <a:spcBef>
                <a:spcPts val="0"/>
              </a:spcBef>
              <a:spcAft>
                <a:spcPts val="20"/>
              </a:spcAft>
              <a:buClr>
                <a:srgbClr val="000000"/>
              </a:buClr>
              <a:buSzPts val="900"/>
              <a:buNone/>
            </a:pP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”Face mask recognition system using CNN model.” Neuroscience Infor-</a:t>
            </a:r>
          </a:p>
          <a:p>
            <a:pPr marL="0" marR="0" lvl="0" indent="0" algn="just" fontAlgn="base">
              <a:lnSpc>
                <a:spcPct val="108000"/>
              </a:lnSpc>
              <a:spcBef>
                <a:spcPts val="0"/>
              </a:spcBef>
              <a:spcAft>
                <a:spcPts val="20"/>
              </a:spcAft>
              <a:buClr>
                <a:srgbClr val="000000"/>
              </a:buClr>
              <a:buSzPts val="900"/>
              <a:buNone/>
            </a:pPr>
            <a:r>
              <a:rPr lang="en-US" sz="1800" u="none" strike="noStrike" dirty="0" err="1">
                <a:solidFill>
                  <a:srgbClr val="002060"/>
                </a:solidFill>
                <a:effectLst/>
                <a:uFill>
                  <a:solidFill>
                    <a:srgbClr val="000000"/>
                  </a:solidFill>
                </a:uFill>
                <a:ea typeface="Cambria" panose="02040503050406030204" pitchFamily="18" charset="0"/>
                <a:cs typeface="Cambria" panose="02040503050406030204" pitchFamily="18" charset="0"/>
              </a:rPr>
              <a:t>matics</a:t>
            </a: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 (2021): 100035.</a:t>
            </a:r>
          </a:p>
          <a:p>
            <a:pPr marL="0" marR="0" lvl="0" indent="0" algn="just" fontAlgn="base">
              <a:lnSpc>
                <a:spcPct val="108000"/>
              </a:lnSpc>
              <a:spcBef>
                <a:spcPts val="0"/>
              </a:spcBef>
              <a:spcAft>
                <a:spcPts val="20"/>
              </a:spcAft>
              <a:buClr>
                <a:srgbClr val="000000"/>
              </a:buClr>
              <a:buSzPts val="900"/>
              <a:buNone/>
            </a:pPr>
            <a:endPar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endParaRPr>
          </a:p>
        </p:txBody>
      </p:sp>
    </p:spTree>
    <p:extLst>
      <p:ext uri="{BB962C8B-B14F-4D97-AF65-F5344CB8AC3E}">
        <p14:creationId xmlns:p14="http://schemas.microsoft.com/office/powerpoint/2010/main" val="1013758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9AB0D-BCB3-67AA-800B-452F34F0918A}"/>
              </a:ext>
            </a:extLst>
          </p:cNvPr>
          <p:cNvSpPr>
            <a:spLocks noGrp="1"/>
          </p:cNvSpPr>
          <p:nvPr>
            <p:ph type="title"/>
          </p:nvPr>
        </p:nvSpPr>
        <p:spPr/>
        <p:txBody>
          <a:bodyPr/>
          <a:lstStyle/>
          <a:p>
            <a:pPr algn="ctr"/>
            <a:r>
              <a:rPr lang="en-US" sz="3600" b="1" dirty="0">
                <a:solidFill>
                  <a:schemeClr val="bg1"/>
                </a:solidFill>
                <a:ea typeface="Constantia"/>
                <a:cs typeface="Calibri" panose="020F0502020204030204" pitchFamily="34" charset="0"/>
                <a:sym typeface="Constantia"/>
              </a:rPr>
              <a:t>CONTENTS</a:t>
            </a:r>
            <a:endParaRPr lang="en-US" dirty="0">
              <a:solidFill>
                <a:schemeClr val="bg1"/>
              </a:solidFill>
              <a:cs typeface="Calibri" panose="020F0502020204030204" pitchFamily="34" charset="0"/>
            </a:endParaRPr>
          </a:p>
        </p:txBody>
      </p:sp>
      <p:sp>
        <p:nvSpPr>
          <p:cNvPr id="3" name="Content Placeholder 2">
            <a:extLst>
              <a:ext uri="{FF2B5EF4-FFF2-40B4-BE49-F238E27FC236}">
                <a16:creationId xmlns:a16="http://schemas.microsoft.com/office/drawing/2014/main" id="{AFD216F9-950A-7191-A3C1-5FE151101C5A}"/>
              </a:ext>
            </a:extLst>
          </p:cNvPr>
          <p:cNvSpPr>
            <a:spLocks noGrp="1"/>
          </p:cNvSpPr>
          <p:nvPr>
            <p:ph idx="1"/>
          </p:nvPr>
        </p:nvSpPr>
        <p:spPr>
          <a:xfrm>
            <a:off x="3002804" y="1266826"/>
            <a:ext cx="8825659" cy="5228788"/>
          </a:xfrm>
          <a:pattFill prst="pct5">
            <a:fgClr>
              <a:schemeClr val="accent1"/>
            </a:fgClr>
            <a:bgClr>
              <a:schemeClr val="bg1"/>
            </a:bgClr>
          </a:pattFill>
        </p:spPr>
        <p:txBody>
          <a:bodyPr>
            <a:normAutofit fontScale="77500" lnSpcReduction="20000"/>
          </a:bodyPr>
          <a:lstStyle/>
          <a:p>
            <a:endParaRPr lang="en-US" sz="2800" dirty="0">
              <a:solidFill>
                <a:srgbClr val="000066"/>
              </a:solidFill>
              <a:latin typeface="Calibri" panose="020F0502020204030204" pitchFamily="34" charset="0"/>
              <a:cs typeface="Calibri" panose="020F0502020204030204" pitchFamily="34" charset="0"/>
            </a:endParaRPr>
          </a:p>
          <a:p>
            <a:endParaRPr lang="en-US" sz="2800" dirty="0">
              <a:solidFill>
                <a:srgbClr val="000066"/>
              </a:solidFill>
              <a:cs typeface="Calibri" panose="020F0502020204030204" pitchFamily="34" charset="0"/>
            </a:endParaRPr>
          </a:p>
          <a:p>
            <a:r>
              <a:rPr lang="en-US" sz="2800" dirty="0">
                <a:solidFill>
                  <a:srgbClr val="000066"/>
                </a:solidFill>
                <a:cs typeface="Calibri" panose="020F0502020204030204" pitchFamily="34" charset="0"/>
              </a:rPr>
              <a:t>Introduction</a:t>
            </a:r>
          </a:p>
          <a:p>
            <a:r>
              <a:rPr lang="en-US" sz="2800" dirty="0">
                <a:solidFill>
                  <a:srgbClr val="000066"/>
                </a:solidFill>
                <a:cs typeface="Calibri" panose="020F0502020204030204" pitchFamily="34" charset="0"/>
              </a:rPr>
              <a:t>Motivation</a:t>
            </a:r>
          </a:p>
          <a:p>
            <a:r>
              <a:rPr lang="en-US" sz="2800" dirty="0">
                <a:solidFill>
                  <a:srgbClr val="000066"/>
                </a:solidFill>
                <a:cs typeface="Calibri" panose="020F0502020204030204" pitchFamily="34" charset="0"/>
              </a:rPr>
              <a:t>Research Objective</a:t>
            </a:r>
          </a:p>
          <a:p>
            <a:r>
              <a:rPr lang="en-US" sz="2800" dirty="0">
                <a:solidFill>
                  <a:srgbClr val="000066"/>
                </a:solidFill>
                <a:cs typeface="Calibri" panose="020F0502020204030204" pitchFamily="34" charset="0"/>
              </a:rPr>
              <a:t>Literature Review</a:t>
            </a:r>
          </a:p>
          <a:p>
            <a:r>
              <a:rPr lang="en-US" sz="2800" dirty="0">
                <a:solidFill>
                  <a:srgbClr val="000066"/>
                </a:solidFill>
                <a:cs typeface="Calibri" panose="020F0502020204030204" pitchFamily="34" charset="0"/>
              </a:rPr>
              <a:t>Proposed Model</a:t>
            </a:r>
          </a:p>
          <a:p>
            <a:r>
              <a:rPr lang="en-US" sz="2800" dirty="0">
                <a:solidFill>
                  <a:srgbClr val="000066"/>
                </a:solidFill>
                <a:cs typeface="Calibri" panose="020F0502020204030204" pitchFamily="34" charset="0"/>
              </a:rPr>
              <a:t>Dataset</a:t>
            </a:r>
          </a:p>
          <a:p>
            <a:r>
              <a:rPr lang="en-US" sz="2800" dirty="0">
                <a:solidFill>
                  <a:srgbClr val="000066"/>
                </a:solidFill>
                <a:cs typeface="Calibri" panose="020F0502020204030204" pitchFamily="34" charset="0"/>
              </a:rPr>
              <a:t>Methodology</a:t>
            </a:r>
          </a:p>
          <a:p>
            <a:r>
              <a:rPr lang="en-US" sz="2800" dirty="0">
                <a:solidFill>
                  <a:srgbClr val="000066"/>
                </a:solidFill>
                <a:cs typeface="Calibri" panose="020F0502020204030204" pitchFamily="34" charset="0"/>
              </a:rPr>
              <a:t>Result &amp; Discussion</a:t>
            </a:r>
          </a:p>
          <a:p>
            <a:r>
              <a:rPr lang="en-US" sz="2800" dirty="0">
                <a:solidFill>
                  <a:srgbClr val="000066"/>
                </a:solidFill>
                <a:cs typeface="Calibri" panose="020F0502020204030204" pitchFamily="34" charset="0"/>
              </a:rPr>
              <a:t>Conclusion</a:t>
            </a:r>
          </a:p>
          <a:p>
            <a:r>
              <a:rPr lang="en-US" sz="2800" dirty="0">
                <a:solidFill>
                  <a:srgbClr val="000066"/>
                </a:solidFill>
                <a:cs typeface="Calibri" panose="020F0502020204030204" pitchFamily="34" charset="0"/>
              </a:rPr>
              <a:t>Future Work</a:t>
            </a:r>
          </a:p>
          <a:p>
            <a:r>
              <a:rPr lang="en-US" sz="2800" dirty="0" err="1">
                <a:solidFill>
                  <a:srgbClr val="000066"/>
                </a:solidFill>
                <a:cs typeface="Calibri" panose="020F0502020204030204" pitchFamily="34" charset="0"/>
              </a:rPr>
              <a:t>Referenses</a:t>
            </a:r>
            <a:endParaRPr lang="en-US" sz="2800" dirty="0">
              <a:solidFill>
                <a:srgbClr val="000066"/>
              </a:solidFill>
              <a:cs typeface="Calibri" panose="020F0502020204030204" pitchFamily="34" charset="0"/>
            </a:endParaRPr>
          </a:p>
          <a:p>
            <a:endParaRPr lang="en-US" sz="2800" dirty="0">
              <a:solidFill>
                <a:srgbClr val="000066"/>
              </a:solidFill>
              <a:cs typeface="Calibri" panose="020F0502020204030204" pitchFamily="34" charset="0"/>
            </a:endParaRPr>
          </a:p>
          <a:p>
            <a:endParaRPr lang="en-US" sz="3600" b="1" dirty="0">
              <a:solidFill>
                <a:srgbClr val="000066"/>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19334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1E2F-D5B1-9189-F3A6-05155B26FCCD}"/>
              </a:ext>
            </a:extLst>
          </p:cNvPr>
          <p:cNvSpPr>
            <a:spLocks noGrp="1"/>
          </p:cNvSpPr>
          <p:nvPr>
            <p:ph type="title"/>
          </p:nvPr>
        </p:nvSpPr>
        <p:spPr/>
        <p:txBody>
          <a:bodyPr/>
          <a:lstStyle/>
          <a:p>
            <a:r>
              <a:rPr lang="en-US" b="1" dirty="0"/>
              <a:t>REFERENCES</a:t>
            </a:r>
            <a:endParaRPr lang="en-US" dirty="0"/>
          </a:p>
        </p:txBody>
      </p:sp>
      <p:sp>
        <p:nvSpPr>
          <p:cNvPr id="3" name="Content Placeholder 2">
            <a:extLst>
              <a:ext uri="{FF2B5EF4-FFF2-40B4-BE49-F238E27FC236}">
                <a16:creationId xmlns:a16="http://schemas.microsoft.com/office/drawing/2014/main" id="{A56965BE-C50D-947A-CEFB-E06B1B8E86B4}"/>
              </a:ext>
            </a:extLst>
          </p:cNvPr>
          <p:cNvSpPr>
            <a:spLocks noGrp="1"/>
          </p:cNvSpPr>
          <p:nvPr>
            <p:ph idx="1"/>
          </p:nvPr>
        </p:nvSpPr>
        <p:spPr>
          <a:xfrm>
            <a:off x="3105150" y="1123836"/>
            <a:ext cx="8134350" cy="5353163"/>
          </a:xfrm>
          <a:pattFill prst="pct5">
            <a:fgClr>
              <a:schemeClr val="accent1"/>
            </a:fgClr>
            <a:bgClr>
              <a:schemeClr val="bg1"/>
            </a:bgClr>
          </a:pattFill>
        </p:spPr>
        <p:txBody>
          <a:bodyPr>
            <a:normAutofit/>
          </a:bodyPr>
          <a:lstStyle/>
          <a:p>
            <a:pPr marL="0" indent="0" algn="just" fontAlgn="base">
              <a:lnSpc>
                <a:spcPct val="108000"/>
              </a:lnSpc>
              <a:spcBef>
                <a:spcPts val="0"/>
              </a:spcBef>
              <a:spcAft>
                <a:spcPts val="20"/>
              </a:spcAft>
              <a:buClr>
                <a:srgbClr val="000000"/>
              </a:buClr>
              <a:buSzPts val="900"/>
              <a:buNone/>
            </a:pPr>
            <a:r>
              <a:rPr lang="en-US" sz="1800" u="none" strike="noStrike" dirty="0">
                <a:solidFill>
                  <a:srgbClr val="002060"/>
                </a:solidFill>
                <a:effectLst/>
                <a:uFill>
                  <a:solidFill>
                    <a:srgbClr val="000000"/>
                  </a:solidFill>
                </a:uFill>
                <a:ea typeface="Cambria" panose="02040503050406030204" pitchFamily="18" charset="0"/>
                <a:cs typeface="Calibri" panose="020F0502020204030204" pitchFamily="34" charset="0"/>
              </a:rPr>
              <a:t>[4]</a:t>
            </a:r>
            <a:r>
              <a:rPr lang="en-US" sz="1800" dirty="0">
                <a:solidFill>
                  <a:srgbClr val="002060"/>
                </a:solidFill>
                <a:effectLst/>
              </a:rPr>
              <a:t> </a:t>
            </a:r>
            <a:r>
              <a:rPr lang="en-US" sz="1800" dirty="0" err="1">
                <a:solidFill>
                  <a:srgbClr val="002060"/>
                </a:solidFill>
                <a:effectLst/>
              </a:rPr>
              <a:t>Haralick</a:t>
            </a:r>
            <a:r>
              <a:rPr lang="en-US" sz="1800" dirty="0">
                <a:solidFill>
                  <a:srgbClr val="002060"/>
                </a:solidFill>
                <a:effectLst/>
              </a:rPr>
              <a:t>, Robert M., Karthikeyan Shanmugam, and Its' </a:t>
            </a:r>
            <a:r>
              <a:rPr lang="en-US" sz="1800" dirty="0" err="1">
                <a:solidFill>
                  <a:srgbClr val="002060"/>
                </a:solidFill>
                <a:effectLst/>
              </a:rPr>
              <a:t>Hak</a:t>
            </a:r>
            <a:r>
              <a:rPr lang="en-US" sz="1800" dirty="0">
                <a:solidFill>
                  <a:srgbClr val="002060"/>
                </a:solidFill>
                <a:effectLst/>
              </a:rPr>
              <a:t> </a:t>
            </a:r>
            <a:r>
              <a:rPr lang="en-US" sz="1800" dirty="0" err="1">
                <a:solidFill>
                  <a:srgbClr val="002060"/>
                </a:solidFill>
                <a:effectLst/>
              </a:rPr>
              <a:t>Dinstein</a:t>
            </a:r>
            <a:r>
              <a:rPr lang="en-US" sz="1800" dirty="0">
                <a:solidFill>
                  <a:srgbClr val="002060"/>
                </a:solidFill>
                <a:effectLst/>
              </a:rPr>
              <a:t>. "Textural features for image classification." </a:t>
            </a:r>
            <a:r>
              <a:rPr lang="en-US" sz="1800" i="1" dirty="0">
                <a:solidFill>
                  <a:srgbClr val="002060"/>
                </a:solidFill>
                <a:effectLst/>
              </a:rPr>
              <a:t>IEEE Transactions on systems, man, and cybernetics</a:t>
            </a:r>
            <a:r>
              <a:rPr lang="en-US" sz="1800" dirty="0">
                <a:solidFill>
                  <a:srgbClr val="002060"/>
                </a:solidFill>
                <a:effectLst/>
              </a:rPr>
              <a:t> 6 (1973): 610-621.</a:t>
            </a:r>
          </a:p>
          <a:p>
            <a:pPr marL="0" indent="0" algn="just" fontAlgn="base">
              <a:lnSpc>
                <a:spcPct val="108000"/>
              </a:lnSpc>
              <a:spcBef>
                <a:spcPts val="0"/>
              </a:spcBef>
              <a:spcAft>
                <a:spcPts val="20"/>
              </a:spcAft>
              <a:buClr>
                <a:srgbClr val="000000"/>
              </a:buClr>
              <a:buSzPts val="900"/>
              <a:buNone/>
            </a:pPr>
            <a:endParaRPr lang="en-US" sz="1800" dirty="0">
              <a:solidFill>
                <a:srgbClr val="002060"/>
              </a:solidFill>
              <a:effectLst/>
            </a:endParaRPr>
          </a:p>
          <a:p>
            <a:pPr marL="0" marR="0" lvl="0" indent="0" algn="just" fontAlgn="base">
              <a:lnSpc>
                <a:spcPct val="108000"/>
              </a:lnSpc>
              <a:spcBef>
                <a:spcPts val="0"/>
              </a:spcBef>
              <a:spcAft>
                <a:spcPts val="20"/>
              </a:spcAft>
              <a:buClr>
                <a:srgbClr val="000000"/>
              </a:buClr>
              <a:buSzPts val="900"/>
              <a:buNone/>
            </a:pPr>
            <a:r>
              <a:rPr lang="en-US" sz="1800" u="none" strike="noStrike" dirty="0">
                <a:solidFill>
                  <a:srgbClr val="002060"/>
                </a:solidFill>
                <a:effectLst/>
                <a:uFill>
                  <a:solidFill>
                    <a:srgbClr val="000000"/>
                  </a:solidFill>
                </a:uFill>
                <a:ea typeface="Cambria" panose="02040503050406030204" pitchFamily="18" charset="0"/>
                <a:cs typeface="Calibri" panose="020F0502020204030204" pitchFamily="34" charset="0"/>
              </a:rPr>
              <a:t> [5]]</a:t>
            </a:r>
            <a:r>
              <a:rPr lang="en-US" sz="1800" b="0" i="0" dirty="0" err="1">
                <a:solidFill>
                  <a:srgbClr val="002060"/>
                </a:solidFill>
                <a:effectLst/>
              </a:rPr>
              <a:t>Boiman</a:t>
            </a:r>
            <a:r>
              <a:rPr lang="en-US" sz="1800" b="0" i="0" dirty="0">
                <a:solidFill>
                  <a:srgbClr val="002060"/>
                </a:solidFill>
                <a:effectLst/>
              </a:rPr>
              <a:t>, Oren, Eli </a:t>
            </a:r>
            <a:r>
              <a:rPr lang="en-US" sz="1800" b="0" i="0" dirty="0" err="1">
                <a:solidFill>
                  <a:srgbClr val="002060"/>
                </a:solidFill>
                <a:effectLst/>
              </a:rPr>
              <a:t>Shechtman</a:t>
            </a:r>
            <a:r>
              <a:rPr lang="en-US" sz="1800" b="0" i="0" dirty="0">
                <a:solidFill>
                  <a:srgbClr val="002060"/>
                </a:solidFill>
                <a:effectLst/>
              </a:rPr>
              <a:t>, and Michal Irani. "In defense of nearest-neighbor based image classification." </a:t>
            </a:r>
            <a:r>
              <a:rPr lang="en-US" sz="1800" b="0" i="1" dirty="0">
                <a:solidFill>
                  <a:srgbClr val="002060"/>
                </a:solidFill>
                <a:effectLst/>
              </a:rPr>
              <a:t>2008 IEEE conference on computer vision and pattern recognition</a:t>
            </a:r>
            <a:r>
              <a:rPr lang="en-US" sz="1800" b="0" i="0" dirty="0">
                <a:solidFill>
                  <a:srgbClr val="002060"/>
                </a:solidFill>
                <a:effectLst/>
              </a:rPr>
              <a:t>. IEEE, 2008.</a:t>
            </a:r>
          </a:p>
          <a:p>
            <a:pPr marL="0" marR="0" lvl="0" indent="0" algn="just" fontAlgn="base">
              <a:lnSpc>
                <a:spcPct val="108000"/>
              </a:lnSpc>
              <a:spcBef>
                <a:spcPts val="0"/>
              </a:spcBef>
              <a:spcAft>
                <a:spcPts val="20"/>
              </a:spcAft>
              <a:buClr>
                <a:srgbClr val="000000"/>
              </a:buClr>
              <a:buSzPts val="900"/>
              <a:buNone/>
            </a:pPr>
            <a:endParaRPr lang="en-US" sz="1800" dirty="0">
              <a:solidFill>
                <a:srgbClr val="002060"/>
              </a:solidFill>
              <a:uFill>
                <a:solidFill>
                  <a:srgbClr val="000000"/>
                </a:solidFill>
              </a:uFill>
              <a:ea typeface="Cambria" panose="02040503050406030204" pitchFamily="18" charset="0"/>
              <a:cs typeface="Cambria" panose="02040503050406030204" pitchFamily="18" charset="0"/>
            </a:endParaRPr>
          </a:p>
          <a:p>
            <a:pPr marL="0" marR="0" lvl="0" indent="0" algn="just" fontAlgn="base">
              <a:lnSpc>
                <a:spcPct val="108000"/>
              </a:lnSpc>
              <a:spcBef>
                <a:spcPts val="0"/>
              </a:spcBef>
              <a:spcAft>
                <a:spcPts val="20"/>
              </a:spcAft>
              <a:buClr>
                <a:srgbClr val="000000"/>
              </a:buClr>
              <a:buSzPts val="900"/>
              <a:buNone/>
            </a:pPr>
            <a:r>
              <a:rPr lang="en-US" sz="1800" u="none" strike="noStrike" dirty="0">
                <a:solidFill>
                  <a:srgbClr val="002060"/>
                </a:solidFill>
                <a:effectLst/>
                <a:uFill>
                  <a:solidFill>
                    <a:srgbClr val="000000"/>
                  </a:solidFill>
                </a:uFill>
                <a:ea typeface="Cambria" panose="02040503050406030204" pitchFamily="18" charset="0"/>
                <a:cs typeface="Cambria" panose="02040503050406030204" pitchFamily="18" charset="0"/>
              </a:rPr>
              <a:t>[6] </a:t>
            </a:r>
            <a:r>
              <a:rPr lang="en-US" sz="1800" b="0" i="0" dirty="0" err="1">
                <a:solidFill>
                  <a:srgbClr val="002060"/>
                </a:solidFill>
                <a:effectLst/>
              </a:rPr>
              <a:t>Kalaiselvi</a:t>
            </a:r>
            <a:r>
              <a:rPr lang="en-US" sz="1800" b="0" i="0" dirty="0">
                <a:solidFill>
                  <a:srgbClr val="002060"/>
                </a:solidFill>
                <a:effectLst/>
              </a:rPr>
              <a:t>, G., R. Sonali, and M. </a:t>
            </a:r>
            <a:r>
              <a:rPr lang="en-US" sz="1800" b="0" i="0" dirty="0" err="1">
                <a:solidFill>
                  <a:srgbClr val="002060"/>
                </a:solidFill>
                <a:effectLst/>
              </a:rPr>
              <a:t>Sowmiya</a:t>
            </a:r>
            <a:r>
              <a:rPr lang="en-US" sz="1800" b="0" i="0" dirty="0">
                <a:solidFill>
                  <a:srgbClr val="002060"/>
                </a:solidFill>
                <a:effectLst/>
              </a:rPr>
              <a:t>. "Real Time Face Mask Detection for Covid-19 Pandemic Using Supervised Learning of Convolutional Neural Network." </a:t>
            </a:r>
            <a:r>
              <a:rPr lang="en-US" sz="1800" b="0" i="1" dirty="0">
                <a:solidFill>
                  <a:srgbClr val="002060"/>
                </a:solidFill>
                <a:effectLst/>
              </a:rPr>
              <a:t>Journal homepage: www. </a:t>
            </a:r>
            <a:r>
              <a:rPr lang="en-US" sz="1800" b="0" i="1" dirty="0" err="1">
                <a:solidFill>
                  <a:srgbClr val="002060"/>
                </a:solidFill>
                <a:effectLst/>
              </a:rPr>
              <a:t>ijrpr</a:t>
            </a:r>
            <a:r>
              <a:rPr lang="en-US" sz="1800" b="0" i="1" dirty="0">
                <a:solidFill>
                  <a:srgbClr val="002060"/>
                </a:solidFill>
                <a:effectLst/>
              </a:rPr>
              <a:t>. com ISSN</a:t>
            </a:r>
            <a:r>
              <a:rPr lang="en-US" sz="1800" b="0" i="0" dirty="0">
                <a:solidFill>
                  <a:srgbClr val="002060"/>
                </a:solidFill>
                <a:effectLst/>
              </a:rPr>
              <a:t> 2582 (2021): 7421.</a:t>
            </a:r>
            <a:endParaRPr lang="en-US" sz="1800" u="none" strike="noStrike" dirty="0">
              <a:solidFill>
                <a:srgbClr val="002060"/>
              </a:solidFill>
              <a:uFill>
                <a:solidFill>
                  <a:srgbClr val="000000"/>
                </a:solidFill>
              </a:uFill>
              <a:ea typeface="Cambria" panose="02040503050406030204" pitchFamily="18" charset="0"/>
              <a:cs typeface="Calibri" panose="020F0502020204030204" pitchFamily="34" charset="0"/>
            </a:endParaRPr>
          </a:p>
        </p:txBody>
      </p:sp>
    </p:spTree>
    <p:extLst>
      <p:ext uri="{BB962C8B-B14F-4D97-AF65-F5344CB8AC3E}">
        <p14:creationId xmlns:p14="http://schemas.microsoft.com/office/powerpoint/2010/main" val="2085873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128B5-4181-FB61-8834-7A5AD0851B7E}"/>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F951A857-D728-1A43-0A72-BBBB04479C60}"/>
              </a:ext>
            </a:extLst>
          </p:cNvPr>
          <p:cNvSpPr>
            <a:spLocks noGrp="1"/>
          </p:cNvSpPr>
          <p:nvPr>
            <p:ph idx="1"/>
          </p:nvPr>
        </p:nvSpPr>
        <p:spPr>
          <a:xfrm>
            <a:off x="2409826" y="1600199"/>
            <a:ext cx="7905750" cy="4886325"/>
          </a:xfrm>
          <a:pattFill prst="pct80">
            <a:fgClr>
              <a:schemeClr val="accent1"/>
            </a:fgClr>
            <a:bgClr>
              <a:schemeClr val="bg1"/>
            </a:bgClr>
          </a:pattFill>
        </p:spPr>
        <p:txBody>
          <a:bodyPr>
            <a:normAutofit/>
          </a:bodyPr>
          <a:lstStyle/>
          <a:p>
            <a:pPr algn="ctr"/>
            <a:r>
              <a:rPr lang="en-US" sz="4000" b="1" dirty="0">
                <a:solidFill>
                  <a:srgbClr val="002060"/>
                </a:solidFill>
              </a:rPr>
              <a:t>THANK YOU!</a:t>
            </a:r>
          </a:p>
        </p:txBody>
      </p:sp>
    </p:spTree>
    <p:extLst>
      <p:ext uri="{BB962C8B-B14F-4D97-AF65-F5344CB8AC3E}">
        <p14:creationId xmlns:p14="http://schemas.microsoft.com/office/powerpoint/2010/main" val="562702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CB7CC-1AFC-B770-F762-D63D1DAF2C92}"/>
              </a:ext>
            </a:extLst>
          </p:cNvPr>
          <p:cNvSpPr>
            <a:spLocks noGrp="1"/>
          </p:cNvSpPr>
          <p:nvPr>
            <p:ph type="title"/>
          </p:nvPr>
        </p:nvSpPr>
        <p:spPr/>
        <p:txBody>
          <a:bodyPr>
            <a:normAutofit/>
          </a:bodyPr>
          <a:lstStyle/>
          <a:p>
            <a:r>
              <a:rPr lang="en-US" sz="3000" b="1" dirty="0">
                <a:cs typeface="Calibri" panose="020F0502020204030204" pitchFamily="34" charset="0"/>
              </a:rPr>
              <a:t>INTRODUCTION</a:t>
            </a:r>
          </a:p>
        </p:txBody>
      </p:sp>
      <p:sp>
        <p:nvSpPr>
          <p:cNvPr id="3" name="Content Placeholder 2">
            <a:extLst>
              <a:ext uri="{FF2B5EF4-FFF2-40B4-BE49-F238E27FC236}">
                <a16:creationId xmlns:a16="http://schemas.microsoft.com/office/drawing/2014/main" id="{9576C6AD-1843-37A8-A219-B3F76047D4F8}"/>
              </a:ext>
            </a:extLst>
          </p:cNvPr>
          <p:cNvSpPr>
            <a:spLocks noGrp="1"/>
          </p:cNvSpPr>
          <p:nvPr>
            <p:ph idx="1"/>
          </p:nvPr>
        </p:nvSpPr>
        <p:spPr>
          <a:xfrm>
            <a:off x="3076574" y="1752601"/>
            <a:ext cx="8107893" cy="4752974"/>
          </a:xfrm>
          <a:pattFill prst="pct5">
            <a:fgClr>
              <a:schemeClr val="accent1"/>
            </a:fgClr>
            <a:bgClr>
              <a:schemeClr val="bg1"/>
            </a:bgClr>
          </a:pattFill>
        </p:spPr>
        <p:txBody>
          <a:bodyPr>
            <a:normAutofit/>
          </a:bodyPr>
          <a:lstStyle/>
          <a:p>
            <a:r>
              <a:rPr lang="en-US" sz="2400" b="0" i="0" dirty="0">
                <a:solidFill>
                  <a:srgbClr val="002060"/>
                </a:solidFill>
                <a:effectLst/>
                <a:cs typeface="Calibri" panose="020F0502020204030204" pitchFamily="34" charset="0"/>
              </a:rPr>
              <a:t>Masks are a key measure to reduce transmission and save lives. Masks can be used for either protection of healthy persons or to prevent onward transmission, or both</a:t>
            </a:r>
            <a:r>
              <a:rPr lang="en-US" sz="2400" b="0" i="0" dirty="0">
                <a:solidFill>
                  <a:srgbClr val="050505"/>
                </a:solidFill>
                <a:effectLst/>
              </a:rPr>
              <a:t>. </a:t>
            </a:r>
          </a:p>
          <a:p>
            <a:r>
              <a:rPr lang="en-US" sz="2400" b="0" i="0" dirty="0">
                <a:solidFill>
                  <a:srgbClr val="002060"/>
                </a:solidFill>
                <a:effectLst/>
                <a:cs typeface="Calibri" panose="020F0502020204030204" pitchFamily="34" charset="0"/>
              </a:rPr>
              <a:t>Face mask detection refers to detect whether a person is wearing a mask or not using different deep learning algorithms for the purpose of security , authentication and surveillance.</a:t>
            </a:r>
          </a:p>
          <a:p>
            <a:r>
              <a:rPr lang="en-US" sz="2400" b="0" i="0" dirty="0">
                <a:solidFill>
                  <a:srgbClr val="002060"/>
                </a:solidFill>
                <a:effectLst/>
              </a:rPr>
              <a:t>Deep learning has attracted increased interest in the field of object detection and has been utilized to construct a face mask detection tool that can determine whether or not a person is wearing a mask.</a:t>
            </a:r>
          </a:p>
          <a:p>
            <a:endParaRPr lang="en-US" sz="2400" b="0" i="0" dirty="0">
              <a:solidFill>
                <a:srgbClr val="002060"/>
              </a:solidFill>
              <a:effectLst/>
              <a:cs typeface="Calibri" panose="020F0502020204030204" pitchFamily="34" charset="0"/>
            </a:endParaRPr>
          </a:p>
        </p:txBody>
      </p:sp>
    </p:spTree>
    <p:extLst>
      <p:ext uri="{BB962C8B-B14F-4D97-AF65-F5344CB8AC3E}">
        <p14:creationId xmlns:p14="http://schemas.microsoft.com/office/powerpoint/2010/main" val="104233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F4631-97A5-E17E-8263-CB5A1F59FB87}"/>
              </a:ext>
            </a:extLst>
          </p:cNvPr>
          <p:cNvSpPr>
            <a:spLocks noGrp="1"/>
          </p:cNvSpPr>
          <p:nvPr>
            <p:ph type="title"/>
          </p:nvPr>
        </p:nvSpPr>
        <p:spPr/>
        <p:txBody>
          <a:bodyPr/>
          <a:lstStyle/>
          <a:p>
            <a:r>
              <a:rPr lang="en-US" b="1" dirty="0"/>
              <a:t>MOTIVATION</a:t>
            </a:r>
          </a:p>
        </p:txBody>
      </p:sp>
      <p:sp>
        <p:nvSpPr>
          <p:cNvPr id="3" name="Content Placeholder 2">
            <a:extLst>
              <a:ext uri="{FF2B5EF4-FFF2-40B4-BE49-F238E27FC236}">
                <a16:creationId xmlns:a16="http://schemas.microsoft.com/office/drawing/2014/main" id="{F68FDA3D-1865-3DF0-45CE-AA8B8A4B2200}"/>
              </a:ext>
            </a:extLst>
          </p:cNvPr>
          <p:cNvSpPr>
            <a:spLocks noGrp="1"/>
          </p:cNvSpPr>
          <p:nvPr>
            <p:ph idx="1"/>
          </p:nvPr>
        </p:nvSpPr>
        <p:spPr>
          <a:xfrm>
            <a:off x="3019425" y="1426083"/>
            <a:ext cx="8267700" cy="5120640"/>
          </a:xfrm>
          <a:pattFill prst="pct5">
            <a:fgClr>
              <a:schemeClr val="accent1"/>
            </a:fgClr>
            <a:bgClr>
              <a:schemeClr val="bg1"/>
            </a:bgClr>
          </a:pattFill>
        </p:spPr>
        <p:txBody>
          <a:bodyPr>
            <a:normAutofit/>
          </a:bodyPr>
          <a:lstStyle/>
          <a:p>
            <a:r>
              <a:rPr lang="en-US" sz="2400" dirty="0">
                <a:solidFill>
                  <a:srgbClr val="002060"/>
                </a:solidFill>
              </a:rPr>
              <a:t>It is necessary to take action to stop the COVID19 pandemic from spreading and so mask recognition technique is an extremely effective approach to accomplish this.</a:t>
            </a:r>
          </a:p>
          <a:p>
            <a:r>
              <a:rPr lang="en-US" sz="2400" b="0" i="0" dirty="0">
                <a:solidFill>
                  <a:srgbClr val="002060"/>
                </a:solidFill>
                <a:effectLst/>
              </a:rPr>
              <a:t>For transportation networks, densely populated areas, residential neighborhoods, large-scale manufacturing, and other businesses, reliable face mask detection applications are desperately needed to ensure safety in the face of the present COVID-19 outbreak.</a:t>
            </a:r>
            <a:endParaRPr lang="en-US" sz="2400" dirty="0">
              <a:solidFill>
                <a:srgbClr val="002060"/>
              </a:solidFill>
            </a:endParaRPr>
          </a:p>
        </p:txBody>
      </p:sp>
    </p:spTree>
    <p:extLst>
      <p:ext uri="{BB962C8B-B14F-4D97-AF65-F5344CB8AC3E}">
        <p14:creationId xmlns:p14="http://schemas.microsoft.com/office/powerpoint/2010/main" val="604090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E69FE-E8C4-2338-99EE-0000D74CEFD2}"/>
              </a:ext>
            </a:extLst>
          </p:cNvPr>
          <p:cNvSpPr>
            <a:spLocks noGrp="1"/>
          </p:cNvSpPr>
          <p:nvPr>
            <p:ph type="title"/>
          </p:nvPr>
        </p:nvSpPr>
        <p:spPr/>
        <p:txBody>
          <a:bodyPr/>
          <a:lstStyle/>
          <a:p>
            <a:r>
              <a:rPr lang="en-US" b="1" dirty="0"/>
              <a:t>RESEARCH</a:t>
            </a:r>
            <a:br>
              <a:rPr lang="en-US" b="1" dirty="0"/>
            </a:br>
            <a:r>
              <a:rPr lang="en-US" b="1" dirty="0"/>
              <a:t>OBJETIVE</a:t>
            </a:r>
          </a:p>
        </p:txBody>
      </p:sp>
      <p:sp>
        <p:nvSpPr>
          <p:cNvPr id="3" name="Content Placeholder 2">
            <a:extLst>
              <a:ext uri="{FF2B5EF4-FFF2-40B4-BE49-F238E27FC236}">
                <a16:creationId xmlns:a16="http://schemas.microsoft.com/office/drawing/2014/main" id="{C93B89E7-A5AD-0B84-8363-B5CDF2E1488F}"/>
              </a:ext>
            </a:extLst>
          </p:cNvPr>
          <p:cNvSpPr>
            <a:spLocks noGrp="1"/>
          </p:cNvSpPr>
          <p:nvPr>
            <p:ph idx="1"/>
          </p:nvPr>
        </p:nvSpPr>
        <p:spPr>
          <a:xfrm>
            <a:off x="2914650" y="1132980"/>
            <a:ext cx="8269818" cy="5382120"/>
          </a:xfrm>
          <a:pattFill prst="pct5">
            <a:fgClr>
              <a:schemeClr val="accent1"/>
            </a:fgClr>
            <a:bgClr>
              <a:schemeClr val="bg1"/>
            </a:bgClr>
          </a:pattFill>
        </p:spPr>
        <p:txBody>
          <a:bodyPr>
            <a:normAutofit/>
          </a:bodyPr>
          <a:lstStyle/>
          <a:p>
            <a:r>
              <a:rPr lang="en-US" sz="2400" dirty="0">
                <a:solidFill>
                  <a:srgbClr val="002060"/>
                </a:solidFill>
              </a:rPr>
              <a:t>  A Deep Learning-based system that can identify situations in which face masks are improperly worn. </a:t>
            </a:r>
          </a:p>
          <a:p>
            <a:r>
              <a:rPr lang="en-US" sz="2400" dirty="0">
                <a:solidFill>
                  <a:srgbClr val="002060"/>
                </a:solidFill>
              </a:rPr>
              <a:t>Our approach is to use some deep learning architecture that can distinguish between faces that are covered with masks and those that are not.</a:t>
            </a:r>
          </a:p>
          <a:p>
            <a:r>
              <a:rPr lang="en-US" sz="2400" dirty="0">
                <a:solidFill>
                  <a:srgbClr val="002060"/>
                </a:solidFill>
              </a:rPr>
              <a:t>Perceiving the most suitable methodology comparing the results of multiple algorithms and techniques.</a:t>
            </a:r>
          </a:p>
        </p:txBody>
      </p:sp>
    </p:spTree>
    <p:extLst>
      <p:ext uri="{BB962C8B-B14F-4D97-AF65-F5344CB8AC3E}">
        <p14:creationId xmlns:p14="http://schemas.microsoft.com/office/powerpoint/2010/main" val="457421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C3BCD-4365-B464-27B3-BEB3997AD682}"/>
              </a:ext>
            </a:extLst>
          </p:cNvPr>
          <p:cNvSpPr>
            <a:spLocks noGrp="1"/>
          </p:cNvSpPr>
          <p:nvPr>
            <p:ph type="title"/>
          </p:nvPr>
        </p:nvSpPr>
        <p:spPr/>
        <p:txBody>
          <a:bodyPr/>
          <a:lstStyle/>
          <a:p>
            <a:r>
              <a:rPr lang="en-US" sz="3200" b="1" kern="0" dirty="0">
                <a:solidFill>
                  <a:schemeClr val="bg1"/>
                </a:solidFill>
                <a:effectLst/>
                <a:latin typeface="Calibri" panose="020F0502020204030204" pitchFamily="34" charset="0"/>
                <a:ea typeface="Cambria" panose="02040503050406030204" pitchFamily="18" charset="0"/>
                <a:cs typeface="Calibri" panose="020F0502020204030204" pitchFamily="34" charset="0"/>
              </a:rPr>
              <a:t>LITERATURE</a:t>
            </a:r>
            <a:br>
              <a:rPr lang="en-US" sz="3200" b="1" kern="0" dirty="0">
                <a:solidFill>
                  <a:schemeClr val="bg1"/>
                </a:solidFill>
                <a:effectLst/>
                <a:latin typeface="Calibri" panose="020F0502020204030204" pitchFamily="34" charset="0"/>
                <a:ea typeface="Cambria" panose="02040503050406030204" pitchFamily="18" charset="0"/>
                <a:cs typeface="Calibri" panose="020F0502020204030204" pitchFamily="34" charset="0"/>
              </a:rPr>
            </a:br>
            <a:r>
              <a:rPr lang="en-US" sz="3200" b="1" kern="0" dirty="0">
                <a:solidFill>
                  <a:schemeClr val="bg1"/>
                </a:solidFill>
                <a:effectLst/>
                <a:latin typeface="Calibri" panose="020F0502020204030204" pitchFamily="34" charset="0"/>
                <a:ea typeface="Cambria" panose="02040503050406030204" pitchFamily="18" charset="0"/>
                <a:cs typeface="Calibri" panose="020F0502020204030204" pitchFamily="34" charset="0"/>
              </a:rPr>
              <a:t>REVIEW</a:t>
            </a:r>
            <a:br>
              <a:rPr lang="en-US" sz="1800" b="1" kern="0" dirty="0">
                <a:solidFill>
                  <a:srgbClr val="000000"/>
                </a:solidFill>
                <a:effectLst/>
                <a:latin typeface="Cambria" panose="02040503050406030204" pitchFamily="18" charset="0"/>
                <a:ea typeface="Cambria" panose="02040503050406030204" pitchFamily="18" charset="0"/>
                <a:cs typeface="Cambria" panose="02040503050406030204" pitchFamily="18" charset="0"/>
              </a:rPr>
            </a:br>
            <a:endParaRPr lang="en-US" dirty="0"/>
          </a:p>
        </p:txBody>
      </p:sp>
      <p:sp>
        <p:nvSpPr>
          <p:cNvPr id="3" name="Content Placeholder 2">
            <a:extLst>
              <a:ext uri="{FF2B5EF4-FFF2-40B4-BE49-F238E27FC236}">
                <a16:creationId xmlns:a16="http://schemas.microsoft.com/office/drawing/2014/main" id="{BB4EC608-0B1E-4D66-C306-542AA1158CA8}"/>
              </a:ext>
            </a:extLst>
          </p:cNvPr>
          <p:cNvSpPr>
            <a:spLocks noGrp="1"/>
          </p:cNvSpPr>
          <p:nvPr>
            <p:ph idx="1"/>
          </p:nvPr>
        </p:nvSpPr>
        <p:spPr>
          <a:xfrm>
            <a:off x="2819400" y="1362075"/>
            <a:ext cx="8365068" cy="5029200"/>
          </a:xfrm>
          <a:pattFill prst="pct5">
            <a:fgClr>
              <a:schemeClr val="accent1"/>
            </a:fgClr>
            <a:bgClr>
              <a:schemeClr val="bg1"/>
            </a:bgClr>
          </a:pattFill>
        </p:spPr>
        <p:txBody>
          <a:bodyPr/>
          <a:lstStyle/>
          <a:p>
            <a:pPr marL="0" indent="0">
              <a:buNone/>
            </a:pPr>
            <a:r>
              <a:rPr lang="en-US" sz="2400" b="1" dirty="0">
                <a:solidFill>
                  <a:srgbClr val="002060"/>
                </a:solidFill>
              </a:rPr>
              <a:t>Paper Title : An Automated System to Limit COVID-19 Using Facial Mask Detection in Smart City Network</a:t>
            </a:r>
          </a:p>
          <a:p>
            <a:endParaRPr lang="en-US" b="1" dirty="0">
              <a:solidFill>
                <a:srgbClr val="002060"/>
              </a:solidFill>
            </a:endParaRPr>
          </a:p>
          <a:p>
            <a:r>
              <a:rPr lang="en-US" sz="2400" dirty="0">
                <a:solidFill>
                  <a:srgbClr val="002060"/>
                </a:solidFill>
                <a:cs typeface="Calibri" panose="020F0502020204030204" pitchFamily="34" charset="0"/>
              </a:rPr>
              <a:t>C</a:t>
            </a:r>
            <a:r>
              <a:rPr lang="en-US" sz="2400" b="0" i="0" dirty="0">
                <a:solidFill>
                  <a:srgbClr val="002060"/>
                </a:solidFill>
                <a:effectLst/>
                <a:cs typeface="Calibri" panose="020F0502020204030204" pitchFamily="34" charset="0"/>
              </a:rPr>
              <a:t>ollected a total of 858 images of people with masks and 681 images of people without a mask. </a:t>
            </a:r>
          </a:p>
          <a:p>
            <a:r>
              <a:rPr lang="en-US" sz="2400" dirty="0">
                <a:solidFill>
                  <a:srgbClr val="002060"/>
                </a:solidFill>
              </a:rPr>
              <a:t>Convolutional Neural Network(CNN) used for image classification which evaluates with  97%. Accuracy.</a:t>
            </a:r>
          </a:p>
        </p:txBody>
      </p:sp>
    </p:spTree>
    <p:extLst>
      <p:ext uri="{BB962C8B-B14F-4D97-AF65-F5344CB8AC3E}">
        <p14:creationId xmlns:p14="http://schemas.microsoft.com/office/powerpoint/2010/main" val="264762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16AC0-CD83-6F50-FA4D-48942521E748}"/>
              </a:ext>
            </a:extLst>
          </p:cNvPr>
          <p:cNvSpPr>
            <a:spLocks noGrp="1"/>
          </p:cNvSpPr>
          <p:nvPr>
            <p:ph type="title"/>
          </p:nvPr>
        </p:nvSpPr>
        <p:spPr/>
        <p:txBody>
          <a:bodyPr/>
          <a:lstStyle/>
          <a:p>
            <a:r>
              <a:rPr lang="en-US" sz="3600" b="1" kern="0" dirty="0">
                <a:solidFill>
                  <a:schemeClr val="bg1"/>
                </a:solidFill>
                <a:effectLst/>
                <a:latin typeface="Calibri" panose="020F0502020204030204" pitchFamily="34" charset="0"/>
                <a:ea typeface="Cambria" panose="02040503050406030204" pitchFamily="18" charset="0"/>
                <a:cs typeface="Calibri" panose="020F0502020204030204" pitchFamily="34" charset="0"/>
              </a:rPr>
              <a:t>LITERATURE</a:t>
            </a:r>
            <a:br>
              <a:rPr lang="en-US" sz="3600" b="1" kern="0" dirty="0">
                <a:solidFill>
                  <a:schemeClr val="bg1"/>
                </a:solidFill>
                <a:effectLst/>
                <a:latin typeface="Calibri" panose="020F0502020204030204" pitchFamily="34" charset="0"/>
                <a:ea typeface="Cambria" panose="02040503050406030204" pitchFamily="18" charset="0"/>
                <a:cs typeface="Calibri" panose="020F0502020204030204" pitchFamily="34" charset="0"/>
              </a:rPr>
            </a:br>
            <a:r>
              <a:rPr lang="en-US" sz="3600" b="1" kern="0" dirty="0">
                <a:solidFill>
                  <a:schemeClr val="bg1"/>
                </a:solidFill>
                <a:effectLst/>
                <a:latin typeface="Calibri" panose="020F0502020204030204" pitchFamily="34" charset="0"/>
                <a:ea typeface="Cambria" panose="02040503050406030204" pitchFamily="18" charset="0"/>
                <a:cs typeface="Calibri" panose="020F0502020204030204" pitchFamily="34" charset="0"/>
              </a:rPr>
              <a:t>REVIEW [CONT..]</a:t>
            </a:r>
            <a:endParaRPr lang="en-US" dirty="0"/>
          </a:p>
        </p:txBody>
      </p:sp>
      <p:sp>
        <p:nvSpPr>
          <p:cNvPr id="3" name="Content Placeholder 2">
            <a:extLst>
              <a:ext uri="{FF2B5EF4-FFF2-40B4-BE49-F238E27FC236}">
                <a16:creationId xmlns:a16="http://schemas.microsoft.com/office/drawing/2014/main" id="{B54A32C1-162A-492F-64DB-878A620C17F7}"/>
              </a:ext>
            </a:extLst>
          </p:cNvPr>
          <p:cNvSpPr>
            <a:spLocks noGrp="1"/>
          </p:cNvSpPr>
          <p:nvPr>
            <p:ph idx="1"/>
          </p:nvPr>
        </p:nvSpPr>
        <p:spPr>
          <a:xfrm>
            <a:off x="2933700" y="1123836"/>
            <a:ext cx="8250768" cy="5400789"/>
          </a:xfrm>
          <a:pattFill prst="pct5">
            <a:fgClr>
              <a:schemeClr val="accent1"/>
            </a:fgClr>
            <a:bgClr>
              <a:schemeClr val="bg1"/>
            </a:bgClr>
          </a:pattFill>
        </p:spPr>
        <p:txBody>
          <a:bodyPr/>
          <a:lstStyle/>
          <a:p>
            <a:pPr marL="0" indent="0">
              <a:buNone/>
            </a:pPr>
            <a:r>
              <a:rPr lang="en-US" sz="2400" b="1" dirty="0">
                <a:solidFill>
                  <a:srgbClr val="002060"/>
                </a:solidFill>
              </a:rPr>
              <a:t> </a:t>
            </a:r>
          </a:p>
          <a:p>
            <a:pPr algn="l"/>
            <a:r>
              <a:rPr lang="en-US" sz="2400" b="1" dirty="0">
                <a:solidFill>
                  <a:srgbClr val="002060"/>
                </a:solidFill>
              </a:rPr>
              <a:t>Paper Title : </a:t>
            </a:r>
            <a:r>
              <a:rPr lang="en-US" sz="2400" b="1" i="0" dirty="0">
                <a:solidFill>
                  <a:srgbClr val="002060"/>
                </a:solidFill>
                <a:effectLst/>
              </a:rPr>
              <a:t>Automatic Detection of White Blood Cancer From Bone Marrow Microscopic Images Using Convolutional Neural Networks.</a:t>
            </a:r>
          </a:p>
          <a:p>
            <a:pPr marL="0" indent="0">
              <a:buNone/>
            </a:pPr>
            <a:endParaRPr lang="en-US" sz="2400" b="1" dirty="0">
              <a:solidFill>
                <a:srgbClr val="002060"/>
              </a:solidFill>
            </a:endParaRPr>
          </a:p>
          <a:p>
            <a:r>
              <a:rPr lang="en-US" sz="2400" b="0" i="0" dirty="0">
                <a:solidFill>
                  <a:srgbClr val="002060"/>
                </a:solidFill>
                <a:effectLst/>
              </a:rPr>
              <a:t>the dataset is acquired from two different subsets of a dataset collection ; Leukemia having 90 images and Multiple Myeloma having 100 images.</a:t>
            </a:r>
            <a:r>
              <a:rPr lang="en-US" sz="2400" dirty="0">
                <a:solidFill>
                  <a:srgbClr val="002060"/>
                </a:solidFill>
              </a:rPr>
              <a:t>. </a:t>
            </a:r>
          </a:p>
          <a:p>
            <a:r>
              <a:rPr lang="en-US" sz="2400" dirty="0">
                <a:solidFill>
                  <a:srgbClr val="002060"/>
                </a:solidFill>
              </a:rPr>
              <a:t>The technique used for classification of images is the convolutional neural network (CNN) and </a:t>
            </a:r>
            <a:r>
              <a:rPr lang="en-US" sz="2400" b="0" i="0" dirty="0">
                <a:solidFill>
                  <a:srgbClr val="002060"/>
                </a:solidFill>
                <a:effectLst/>
              </a:rPr>
              <a:t>accuracy of 97.25% is achieved</a:t>
            </a:r>
            <a:endParaRPr lang="en-US" sz="2400" dirty="0">
              <a:solidFill>
                <a:srgbClr val="002060"/>
              </a:solidFill>
            </a:endParaRPr>
          </a:p>
          <a:p>
            <a:endParaRPr lang="en-US" dirty="0"/>
          </a:p>
        </p:txBody>
      </p:sp>
    </p:spTree>
    <p:extLst>
      <p:ext uri="{BB962C8B-B14F-4D97-AF65-F5344CB8AC3E}">
        <p14:creationId xmlns:p14="http://schemas.microsoft.com/office/powerpoint/2010/main" val="550807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DB6A0-FAC0-AD01-6EB5-CB3F56A0D862}"/>
              </a:ext>
            </a:extLst>
          </p:cNvPr>
          <p:cNvSpPr>
            <a:spLocks noGrp="1"/>
          </p:cNvSpPr>
          <p:nvPr>
            <p:ph type="title"/>
          </p:nvPr>
        </p:nvSpPr>
        <p:spPr/>
        <p:txBody>
          <a:bodyPr/>
          <a:lstStyle/>
          <a:p>
            <a:r>
              <a:rPr lang="en-US" sz="3600" b="1" kern="0" dirty="0">
                <a:solidFill>
                  <a:schemeClr val="bg1"/>
                </a:solidFill>
                <a:effectLst/>
                <a:latin typeface="Calibri" panose="020F0502020204030204" pitchFamily="34" charset="0"/>
                <a:ea typeface="Cambria" panose="02040503050406030204" pitchFamily="18" charset="0"/>
                <a:cs typeface="Calibri" panose="020F0502020204030204" pitchFamily="34" charset="0"/>
              </a:rPr>
              <a:t>LITERATURE</a:t>
            </a:r>
            <a:br>
              <a:rPr lang="en-US" sz="3600" b="1" kern="0" dirty="0">
                <a:solidFill>
                  <a:schemeClr val="bg1"/>
                </a:solidFill>
                <a:effectLst/>
                <a:latin typeface="Calibri" panose="020F0502020204030204" pitchFamily="34" charset="0"/>
                <a:ea typeface="Cambria" panose="02040503050406030204" pitchFamily="18" charset="0"/>
                <a:cs typeface="Calibri" panose="020F0502020204030204" pitchFamily="34" charset="0"/>
              </a:rPr>
            </a:br>
            <a:r>
              <a:rPr lang="en-US" sz="3600" b="1" kern="0" dirty="0">
                <a:solidFill>
                  <a:schemeClr val="bg1"/>
                </a:solidFill>
                <a:effectLst/>
                <a:latin typeface="Calibri" panose="020F0502020204030204" pitchFamily="34" charset="0"/>
                <a:ea typeface="Cambria" panose="02040503050406030204" pitchFamily="18" charset="0"/>
                <a:cs typeface="Calibri" panose="020F0502020204030204" pitchFamily="34" charset="0"/>
              </a:rPr>
              <a:t>REVIEW [CONT..]</a:t>
            </a:r>
            <a:endParaRPr lang="en-US" dirty="0"/>
          </a:p>
        </p:txBody>
      </p:sp>
      <p:sp>
        <p:nvSpPr>
          <p:cNvPr id="3" name="Content Placeholder 2">
            <a:extLst>
              <a:ext uri="{FF2B5EF4-FFF2-40B4-BE49-F238E27FC236}">
                <a16:creationId xmlns:a16="http://schemas.microsoft.com/office/drawing/2014/main" id="{3BC8817E-696C-6A76-7429-EC07857F70D1}"/>
              </a:ext>
            </a:extLst>
          </p:cNvPr>
          <p:cNvSpPr>
            <a:spLocks noGrp="1"/>
          </p:cNvSpPr>
          <p:nvPr>
            <p:ph idx="1"/>
          </p:nvPr>
        </p:nvSpPr>
        <p:spPr>
          <a:xfrm>
            <a:off x="2943225" y="1132979"/>
            <a:ext cx="8241243" cy="5372595"/>
          </a:xfrm>
          <a:pattFill prst="pct5">
            <a:fgClr>
              <a:schemeClr val="accent1"/>
            </a:fgClr>
            <a:bgClr>
              <a:schemeClr val="bg1"/>
            </a:bgClr>
          </a:pattFill>
        </p:spPr>
        <p:txBody>
          <a:bodyPr>
            <a:normAutofit/>
          </a:bodyPr>
          <a:lstStyle/>
          <a:p>
            <a:pPr marL="0" indent="0">
              <a:buNone/>
            </a:pPr>
            <a:r>
              <a:rPr lang="en-US" sz="2400" b="1" dirty="0">
                <a:solidFill>
                  <a:srgbClr val="002060"/>
                </a:solidFill>
              </a:rPr>
              <a:t>Paper Title : </a:t>
            </a:r>
            <a:r>
              <a:rPr lang="en-US" sz="2400" b="1" i="0" dirty="0">
                <a:solidFill>
                  <a:srgbClr val="002060"/>
                </a:solidFill>
                <a:effectLst/>
              </a:rPr>
              <a:t>Face mask recognition system using CNN</a:t>
            </a:r>
            <a:endParaRPr lang="en-US" sz="2400" b="1" dirty="0">
              <a:solidFill>
                <a:srgbClr val="002060"/>
              </a:solidFill>
            </a:endParaRPr>
          </a:p>
          <a:p>
            <a:r>
              <a:rPr lang="en-US" sz="2400" b="0" i="0" dirty="0">
                <a:solidFill>
                  <a:srgbClr val="002060"/>
                </a:solidFill>
                <a:effectLst/>
              </a:rPr>
              <a:t>The dataset used in this project is a Face dataset (with/without mask) from Kaggle.</a:t>
            </a:r>
          </a:p>
          <a:p>
            <a:r>
              <a:rPr lang="en-US" sz="2400" b="0" i="0" dirty="0">
                <a:solidFill>
                  <a:srgbClr val="002060"/>
                </a:solidFill>
                <a:effectLst/>
              </a:rPr>
              <a:t> The dataset consists of 3,832 images divided into two mask classes: 1914 masked image and 1918 without masked image.</a:t>
            </a:r>
          </a:p>
          <a:p>
            <a:r>
              <a:rPr lang="en-US" sz="2400" dirty="0">
                <a:solidFill>
                  <a:srgbClr val="002060"/>
                </a:solidFill>
              </a:rPr>
              <a:t>Convolutional Neural Network is used as model with 94% accuracy.</a:t>
            </a:r>
            <a:endParaRPr lang="en-US" sz="2400" b="1" dirty="0">
              <a:solidFill>
                <a:srgbClr val="002060"/>
              </a:solidFill>
            </a:endParaRPr>
          </a:p>
        </p:txBody>
      </p:sp>
    </p:spTree>
    <p:extLst>
      <p:ext uri="{BB962C8B-B14F-4D97-AF65-F5344CB8AC3E}">
        <p14:creationId xmlns:p14="http://schemas.microsoft.com/office/powerpoint/2010/main" val="247505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F0260-058E-46CE-3DF1-488D786B8C7C}"/>
              </a:ext>
            </a:extLst>
          </p:cNvPr>
          <p:cNvSpPr>
            <a:spLocks noGrp="1"/>
          </p:cNvSpPr>
          <p:nvPr>
            <p:ph type="title"/>
          </p:nvPr>
        </p:nvSpPr>
        <p:spPr/>
        <p:txBody>
          <a:bodyPr/>
          <a:lstStyle/>
          <a:p>
            <a:r>
              <a:rPr lang="en-US" b="1" dirty="0"/>
              <a:t>PROPOSED</a:t>
            </a:r>
            <a:br>
              <a:rPr lang="en-US" b="1" dirty="0"/>
            </a:br>
            <a:r>
              <a:rPr lang="en-US" b="1" dirty="0"/>
              <a:t>MODEL</a:t>
            </a:r>
          </a:p>
        </p:txBody>
      </p:sp>
      <p:pic>
        <p:nvPicPr>
          <p:cNvPr id="10" name="Content Placeholder 9">
            <a:extLst>
              <a:ext uri="{FF2B5EF4-FFF2-40B4-BE49-F238E27FC236}">
                <a16:creationId xmlns:a16="http://schemas.microsoft.com/office/drawing/2014/main" id="{E08882E7-69F4-7D8D-407A-E14C4210DE6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319960" y="1752600"/>
            <a:ext cx="6560894" cy="3724275"/>
          </a:xfrm>
          <a:pattFill prst="pct5">
            <a:fgClr>
              <a:schemeClr val="accent1"/>
            </a:fgClr>
            <a:bgClr>
              <a:schemeClr val="bg1"/>
            </a:bgClr>
          </a:pattFill>
        </p:spPr>
      </p:pic>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E3C48B50-56ED-6C12-88D8-1639D5A263A1}"/>
                  </a:ext>
                </a:extLst>
              </p14:cNvPr>
              <p14:cNvContentPartPr/>
              <p14:nvPr/>
            </p14:nvContentPartPr>
            <p14:xfrm>
              <a:off x="5734515" y="3131490"/>
              <a:ext cx="600120" cy="198720"/>
            </p14:xfrm>
          </p:contentPart>
        </mc:Choice>
        <mc:Fallback xmlns="">
          <p:pic>
            <p:nvPicPr>
              <p:cNvPr id="4" name="Ink 3">
                <a:extLst>
                  <a:ext uri="{FF2B5EF4-FFF2-40B4-BE49-F238E27FC236}">
                    <a16:creationId xmlns:a16="http://schemas.microsoft.com/office/drawing/2014/main" id="{E3C48B50-56ED-6C12-88D8-1639D5A263A1}"/>
                  </a:ext>
                </a:extLst>
              </p:cNvPr>
              <p:cNvPicPr/>
              <p:nvPr/>
            </p:nvPicPr>
            <p:blipFill>
              <a:blip r:embed="rId4"/>
              <a:stretch>
                <a:fillRect/>
              </a:stretch>
            </p:blipFill>
            <p:spPr>
              <a:xfrm>
                <a:off x="5716875" y="3113850"/>
                <a:ext cx="635760" cy="2343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282279A6-55FB-F6BD-C48E-556AD67A3369}"/>
                  </a:ext>
                </a:extLst>
              </p14:cNvPr>
              <p14:cNvContentPartPr/>
              <p14:nvPr/>
            </p14:nvContentPartPr>
            <p14:xfrm>
              <a:off x="6223035" y="2961210"/>
              <a:ext cx="91800" cy="140400"/>
            </p14:xfrm>
          </p:contentPart>
        </mc:Choice>
        <mc:Fallback xmlns="">
          <p:pic>
            <p:nvPicPr>
              <p:cNvPr id="5" name="Ink 4">
                <a:extLst>
                  <a:ext uri="{FF2B5EF4-FFF2-40B4-BE49-F238E27FC236}">
                    <a16:creationId xmlns:a16="http://schemas.microsoft.com/office/drawing/2014/main" id="{282279A6-55FB-F6BD-C48E-556AD67A3369}"/>
                  </a:ext>
                </a:extLst>
              </p:cNvPr>
              <p:cNvPicPr/>
              <p:nvPr/>
            </p:nvPicPr>
            <p:blipFill>
              <a:blip r:embed="rId6"/>
              <a:stretch>
                <a:fillRect/>
              </a:stretch>
            </p:blipFill>
            <p:spPr>
              <a:xfrm>
                <a:off x="6205395" y="2943210"/>
                <a:ext cx="127440" cy="1760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FFDA2FF4-1ED8-268D-D929-0762F30E24AB}"/>
                  </a:ext>
                </a:extLst>
              </p14:cNvPr>
              <p14:cNvContentPartPr/>
              <p14:nvPr/>
            </p14:nvContentPartPr>
            <p14:xfrm>
              <a:off x="6288555" y="2987130"/>
              <a:ext cx="55800" cy="117720"/>
            </p14:xfrm>
          </p:contentPart>
        </mc:Choice>
        <mc:Fallback xmlns="">
          <p:pic>
            <p:nvPicPr>
              <p:cNvPr id="6" name="Ink 5">
                <a:extLst>
                  <a:ext uri="{FF2B5EF4-FFF2-40B4-BE49-F238E27FC236}">
                    <a16:creationId xmlns:a16="http://schemas.microsoft.com/office/drawing/2014/main" id="{FFDA2FF4-1ED8-268D-D929-0762F30E24AB}"/>
                  </a:ext>
                </a:extLst>
              </p:cNvPr>
              <p:cNvPicPr/>
              <p:nvPr/>
            </p:nvPicPr>
            <p:blipFill>
              <a:blip r:embed="rId8"/>
              <a:stretch>
                <a:fillRect/>
              </a:stretch>
            </p:blipFill>
            <p:spPr>
              <a:xfrm>
                <a:off x="6270915" y="2969490"/>
                <a:ext cx="91440" cy="153360"/>
              </a:xfrm>
              <a:prstGeom prst="rect">
                <a:avLst/>
              </a:prstGeom>
            </p:spPr>
          </p:pic>
        </mc:Fallback>
      </mc:AlternateContent>
    </p:spTree>
    <p:extLst>
      <p:ext uri="{BB962C8B-B14F-4D97-AF65-F5344CB8AC3E}">
        <p14:creationId xmlns:p14="http://schemas.microsoft.com/office/powerpoint/2010/main" val="3294541519"/>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TM03457475[[fn=Frame]]</Template>
  <TotalTime>842</TotalTime>
  <Words>1352</Words>
  <Application>Microsoft Office PowerPoint</Application>
  <PresentationFormat>Widescreen</PresentationFormat>
  <Paragraphs>167</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Calibri</vt:lpstr>
      <vt:lpstr>Cambria</vt:lpstr>
      <vt:lpstr>Corbel</vt:lpstr>
      <vt:lpstr>Google Sans</vt:lpstr>
      <vt:lpstr>Raleway Medium</vt:lpstr>
      <vt:lpstr>Twentieth Century</vt:lpstr>
      <vt:lpstr>Wingdings 2</vt:lpstr>
      <vt:lpstr>Frame</vt:lpstr>
      <vt:lpstr>Face Mask Detection</vt:lpstr>
      <vt:lpstr>CONTENTS</vt:lpstr>
      <vt:lpstr>INTRODUCTION</vt:lpstr>
      <vt:lpstr>MOTIVATION</vt:lpstr>
      <vt:lpstr>RESEARCH OBJETIVE</vt:lpstr>
      <vt:lpstr>LITERATURE REVIEW </vt:lpstr>
      <vt:lpstr>LITERATURE REVIEW [CONT..]</vt:lpstr>
      <vt:lpstr>LITERATURE REVIEW [CONT..]</vt:lpstr>
      <vt:lpstr>PROPOSED MODEL</vt:lpstr>
      <vt:lpstr>DATASET</vt:lpstr>
      <vt:lpstr>DATASET</vt:lpstr>
      <vt:lpstr>METHODOLOGY</vt:lpstr>
      <vt:lpstr>METHODOLOGY</vt:lpstr>
      <vt:lpstr>METHODOLOGY</vt:lpstr>
      <vt:lpstr>RESULT AND DISCUSSION</vt:lpstr>
      <vt:lpstr>Loss vs Accuracy Curve Analysis</vt:lpstr>
      <vt:lpstr>CONCLUSION</vt:lpstr>
      <vt:lpstr>FUTURE WORK</vt:lpstr>
      <vt:lpstr>REFERENCES</vt:lpstr>
      <vt:lpstr>REFERENCES</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Supershop Sale Estimation</dc:title>
  <dc:creator>Arpa Alam</dc:creator>
  <cp:lastModifiedBy>Bornona Probenee</cp:lastModifiedBy>
  <cp:revision>10</cp:revision>
  <dcterms:created xsi:type="dcterms:W3CDTF">2022-08-31T08:35:27Z</dcterms:created>
  <dcterms:modified xsi:type="dcterms:W3CDTF">2022-09-06T23:47:56Z</dcterms:modified>
</cp:coreProperties>
</file>

<file path=docProps/thumbnail.jpeg>
</file>